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  <p:sldMasterId id="2147483747" r:id="rId3"/>
    <p:sldMasterId id="2147483791" r:id="rId4"/>
    <p:sldMasterId id="2147483833" r:id="rId5"/>
  </p:sldMasterIdLst>
  <p:notesMasterIdLst>
    <p:notesMasterId r:id="rId51"/>
  </p:notesMasterIdLst>
  <p:handoutMasterIdLst>
    <p:handoutMasterId r:id="rId52"/>
  </p:handoutMasterIdLst>
  <p:sldIdLst>
    <p:sldId id="308" r:id="rId6"/>
    <p:sldId id="566" r:id="rId7"/>
    <p:sldId id="409" r:id="rId8"/>
    <p:sldId id="410" r:id="rId9"/>
    <p:sldId id="581" r:id="rId10"/>
    <p:sldId id="469" r:id="rId11"/>
    <p:sldId id="414" r:id="rId12"/>
    <p:sldId id="416" r:id="rId13"/>
    <p:sldId id="417" r:id="rId14"/>
    <p:sldId id="649" r:id="rId15"/>
    <p:sldId id="650" r:id="rId16"/>
    <p:sldId id="550" r:id="rId17"/>
    <p:sldId id="520" r:id="rId18"/>
    <p:sldId id="587" r:id="rId19"/>
    <p:sldId id="663" r:id="rId20"/>
    <p:sldId id="652" r:id="rId21"/>
    <p:sldId id="386" r:id="rId22"/>
    <p:sldId id="588" r:id="rId23"/>
    <p:sldId id="358" r:id="rId24"/>
    <p:sldId id="608" r:id="rId25"/>
    <p:sldId id="655" r:id="rId26"/>
    <p:sldId id="609" r:id="rId27"/>
    <p:sldId id="617" r:id="rId28"/>
    <p:sldId id="664" r:id="rId29"/>
    <p:sldId id="665" r:id="rId30"/>
    <p:sldId id="654" r:id="rId31"/>
    <p:sldId id="666" r:id="rId32"/>
    <p:sldId id="421" r:id="rId33"/>
    <p:sldId id="610" r:id="rId34"/>
    <p:sldId id="556" r:id="rId35"/>
    <p:sldId id="557" r:id="rId36"/>
    <p:sldId id="558" r:id="rId37"/>
    <p:sldId id="559" r:id="rId38"/>
    <p:sldId id="614" r:id="rId39"/>
    <p:sldId id="646" r:id="rId40"/>
    <p:sldId id="615" r:id="rId41"/>
    <p:sldId id="648" r:id="rId42"/>
    <p:sldId id="491" r:id="rId43"/>
    <p:sldId id="492" r:id="rId44"/>
    <p:sldId id="597" r:id="rId45"/>
    <p:sldId id="510" r:id="rId46"/>
    <p:sldId id="494" r:id="rId47"/>
    <p:sldId id="653" r:id="rId48"/>
    <p:sldId id="645" r:id="rId49"/>
    <p:sldId id="500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7DC5"/>
    <a:srgbClr val="FF6600"/>
    <a:srgbClr val="EB4123"/>
    <a:srgbClr val="F58220"/>
    <a:srgbClr val="002611"/>
    <a:srgbClr val="F8A15A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94671" autoAdjust="0"/>
  </p:normalViewPr>
  <p:slideViewPr>
    <p:cSldViewPr>
      <p:cViewPr>
        <p:scale>
          <a:sx n="70" d="100"/>
          <a:sy n="70" d="100"/>
        </p:scale>
        <p:origin x="-119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\IR\Bank%20of%20India\Quarter%20Performance\FY14\Q4\Final_Presentation%20Inpu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5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54E-2"/>
          <c:y val="0.10950450450450452"/>
          <c:w val="0.93333333333333335"/>
          <c:h val="0.7609157976874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CASA - Domestic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1"/>
              <c:layout>
                <c:manualLayout>
                  <c:x val="-5.7471264367816091E-3"/>
                  <c:y val="2.564102564102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471264367816091E-3"/>
                  <c:y val="1.709401709401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Mar.15</c:v>
                </c:pt>
                <c:pt idx="1">
                  <c:v>Jun. 15</c:v>
                </c:pt>
                <c:pt idx="2">
                  <c:v>Sep. 15</c:v>
                </c:pt>
                <c:pt idx="3">
                  <c:v>Dec. 15</c:v>
                </c:pt>
                <c:pt idx="4">
                  <c:v>Mar. 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114386</c:v>
                </c:pt>
                <c:pt idx="1">
                  <c:v>115737</c:v>
                </c:pt>
                <c:pt idx="2">
                  <c:v>119513</c:v>
                </c:pt>
                <c:pt idx="3">
                  <c:v>123907.17</c:v>
                </c:pt>
                <c:pt idx="4">
                  <c:v>127924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5264"/>
        <c:axId val="23601152"/>
      </c:barChart>
      <c:catAx>
        <c:axId val="2359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3601152"/>
        <c:crosses val="autoZero"/>
        <c:auto val="1"/>
        <c:lblAlgn val="ctr"/>
        <c:lblOffset val="100"/>
        <c:noMultiLvlLbl val="0"/>
      </c:catAx>
      <c:valAx>
        <c:axId val="23601152"/>
        <c:scaling>
          <c:orientation val="minMax"/>
          <c:max val="140000"/>
          <c:min val="8000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23595264"/>
        <c:crosses val="autoZero"/>
        <c:crossBetween val="between"/>
        <c:majorUnit val="10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57142857142856E-2"/>
          <c:y val="0.10859350393700799"/>
          <c:w val="0.94642857142857195"/>
          <c:h val="0.7506423884514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Banking User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4"/>
              <c:layout>
                <c:manualLayout>
                  <c:x val="-8.9285714285713188E-3"/>
                  <c:y val="1.6666666666666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88195</c:v>
                </c:pt>
                <c:pt idx="1">
                  <c:v>93568</c:v>
                </c:pt>
                <c:pt idx="2">
                  <c:v>104269</c:v>
                </c:pt>
                <c:pt idx="3">
                  <c:v>113931</c:v>
                </c:pt>
                <c:pt idx="4">
                  <c:v>122278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08768"/>
        <c:axId val="187814656"/>
      </c:barChart>
      <c:catAx>
        <c:axId val="18780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814656"/>
        <c:crosses val="autoZero"/>
        <c:auto val="1"/>
        <c:lblAlgn val="ctr"/>
        <c:lblOffset val="100"/>
        <c:noMultiLvlLbl val="0"/>
      </c:catAx>
      <c:valAx>
        <c:axId val="187814656"/>
        <c:scaling>
          <c:orientation val="minMax"/>
          <c:max val="135000"/>
          <c:min val="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7808768"/>
        <c:crosses val="autoZero"/>
        <c:crossBetween val="between"/>
        <c:majorUnit val="50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73446327683878E-2"/>
          <c:y val="2.6947131608548981E-2"/>
          <c:w val="0.93785310734463279"/>
          <c:h val="0.82170341207349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Per branch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4"/>
              <c:layout>
                <c:manualLayout>
                  <c:x val="-2.9914529914529916E-2"/>
                  <c:y val="1.5538748445917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53</c:v>
                </c:pt>
                <c:pt idx="1">
                  <c:v>58</c:v>
                </c:pt>
                <c:pt idx="2">
                  <c:v>66</c:v>
                </c:pt>
                <c:pt idx="3">
                  <c:v>104</c:v>
                </c:pt>
                <c:pt idx="4">
                  <c:v>155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852288"/>
        <c:axId val="187857152"/>
      </c:barChart>
      <c:catAx>
        <c:axId val="18785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857152"/>
        <c:crosses val="autoZero"/>
        <c:auto val="1"/>
        <c:lblAlgn val="ctr"/>
        <c:lblOffset val="100"/>
        <c:noMultiLvlLbl val="0"/>
      </c:catAx>
      <c:valAx>
        <c:axId val="187857152"/>
        <c:scaling>
          <c:orientation val="minMax"/>
          <c:max val="1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87852288"/>
        <c:crosses val="autoZero"/>
        <c:crossBetween val="between"/>
        <c:majorUnit val="1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IN" sz="1400"/>
            </a:pPr>
            <a:r>
              <a:rPr lang="en-US" sz="1300" dirty="0" smtClean="0"/>
              <a:t>BC Channel Transactions</a:t>
            </a:r>
            <a:endParaRPr lang="en-US" sz="1300" dirty="0"/>
          </a:p>
        </c:rich>
      </c:tx>
      <c:layout>
        <c:manualLayout>
          <c:xMode val="edge"/>
          <c:yMode val="edge"/>
          <c:x val="2.860443431413176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941635585025624E-2"/>
          <c:y val="5.7872027360216426E-2"/>
          <c:w val="0.9388888888888931"/>
          <c:h val="0.81502036383383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 C Channel transactions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2"/>
              <c:layout>
                <c:manualLayout>
                  <c:x val="-1.3157894736842111E-2"/>
                  <c:y val="2.52525252525252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473684210526316"/>
                  <c:y val="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491228070175433E-2"/>
                  <c:y val="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4345</c:v>
                </c:pt>
                <c:pt idx="1">
                  <c:v>5441</c:v>
                </c:pt>
                <c:pt idx="2">
                  <c:v>6699</c:v>
                </c:pt>
                <c:pt idx="3">
                  <c:v>10408</c:v>
                </c:pt>
                <c:pt idx="4">
                  <c:v>12096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30144"/>
        <c:axId val="187888000"/>
      </c:barChart>
      <c:catAx>
        <c:axId val="18703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888000"/>
        <c:crossesAt val="0"/>
        <c:auto val="1"/>
        <c:lblAlgn val="ctr"/>
        <c:lblOffset val="100"/>
        <c:noMultiLvlLbl val="0"/>
      </c:catAx>
      <c:valAx>
        <c:axId val="187888000"/>
        <c:scaling>
          <c:orientation val="minMax"/>
          <c:max val="14000"/>
          <c:min val="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7030144"/>
        <c:crosses val="autoZero"/>
        <c:crossBetween val="between"/>
        <c:majorUnit val="2000"/>
        <c:minorUnit val="1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IN" sz="1400"/>
            </a:pPr>
            <a:r>
              <a:rPr lang="en-US" sz="1400" dirty="0" smtClean="0"/>
              <a:t>Rural </a:t>
            </a:r>
            <a:r>
              <a:rPr lang="en-US" sz="1400" baseline="0" dirty="0" smtClean="0"/>
              <a:t> Branches</a:t>
            </a:r>
            <a:endParaRPr lang="en-US" sz="1400" dirty="0"/>
          </a:p>
        </c:rich>
      </c:tx>
      <c:layout>
        <c:manualLayout>
          <c:xMode val="edge"/>
          <c:yMode val="edge"/>
          <c:x val="0.30100229658792682"/>
          <c:y val="3.22580645161292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073446327683878E-2"/>
          <c:y val="2.9832975423526913E-2"/>
          <c:w val="0.93785310734463279"/>
          <c:h val="0.80964487393621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Per branch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1"/>
              <c:layout>
                <c:manualLayout>
                  <c:x val="0"/>
                  <c:y val="2.44379276637341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32E-2"/>
                  <c:y val="1.466275659824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9550342130987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1885</c:v>
                </c:pt>
                <c:pt idx="1">
                  <c:v>1896</c:v>
                </c:pt>
                <c:pt idx="2">
                  <c:v>1934</c:v>
                </c:pt>
                <c:pt idx="3">
                  <c:v>1943</c:v>
                </c:pt>
                <c:pt idx="4">
                  <c:v>1957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030336"/>
        <c:axId val="188367232"/>
      </c:barChart>
      <c:catAx>
        <c:axId val="18803033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100" b="1"/>
            </a:pPr>
            <a:endParaRPr lang="en-US"/>
          </a:p>
        </c:txPr>
        <c:crossAx val="188367232"/>
        <c:crosses val="autoZero"/>
        <c:auto val="1"/>
        <c:lblAlgn val="ctr"/>
        <c:lblOffset val="100"/>
        <c:noMultiLvlLbl val="0"/>
      </c:catAx>
      <c:valAx>
        <c:axId val="188367232"/>
        <c:scaling>
          <c:orientation val="minMax"/>
          <c:max val="23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88030336"/>
        <c:crosses val="autoZero"/>
        <c:crossBetween val="between"/>
        <c:majorUnit val="1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IN" sz="1400"/>
            </a:pPr>
            <a:r>
              <a:rPr lang="en-US" sz="1400" dirty="0" smtClean="0"/>
              <a:t>Unbanked Villages Covered</a:t>
            </a:r>
            <a:endParaRPr lang="en-US" sz="1400" dirty="0"/>
          </a:p>
        </c:rich>
      </c:tx>
      <c:layout>
        <c:manualLayout>
          <c:xMode val="edge"/>
          <c:yMode val="edge"/>
          <c:x val="6.25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067585301837269E-2"/>
          <c:y val="6.6298019565736097E-2"/>
          <c:w val="0.94201968503937061"/>
          <c:h val="0.7975320130438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Unbanked Villages Covered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2.2818241469816272E-2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332E-2"/>
                  <c:y val="3.535353535353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22824</c:v>
                </c:pt>
                <c:pt idx="1">
                  <c:v>22901</c:v>
                </c:pt>
                <c:pt idx="2">
                  <c:v>23001</c:v>
                </c:pt>
                <c:pt idx="3">
                  <c:v>23024</c:v>
                </c:pt>
                <c:pt idx="4">
                  <c:v>23058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394496"/>
        <c:axId val="188497920"/>
      </c:barChart>
      <c:catAx>
        <c:axId val="18839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8497920"/>
        <c:crosses val="autoZero"/>
        <c:auto val="1"/>
        <c:lblAlgn val="ctr"/>
        <c:lblOffset val="100"/>
        <c:noMultiLvlLbl val="0"/>
      </c:catAx>
      <c:valAx>
        <c:axId val="188497920"/>
        <c:scaling>
          <c:orientation val="minMax"/>
          <c:max val="28000"/>
          <c:min val="1000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8394496"/>
        <c:crosses val="autoZero"/>
        <c:crossBetween val="between"/>
        <c:majorUnit val="4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7191601049876E-4"/>
          <c:y val="5.5518718054979974E-2"/>
          <c:w val="0.96855470368835472"/>
          <c:h val="0.79313198350206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RSETIs -No-of candidates Trained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0"/>
                  <c:y val="3.508771929824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75438596491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32E-3"/>
                  <c:y val="3.50877192982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66E-2"/>
                  <c:y val="2.19298245614035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104,529            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3333333333333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82916</c:v>
                </c:pt>
                <c:pt idx="1">
                  <c:v>88182</c:v>
                </c:pt>
                <c:pt idx="2">
                  <c:v>96741</c:v>
                </c:pt>
                <c:pt idx="3">
                  <c:v>104529</c:v>
                </c:pt>
                <c:pt idx="4">
                  <c:v>115323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16992"/>
        <c:axId val="188525952"/>
      </c:barChart>
      <c:catAx>
        <c:axId val="18851699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8525952"/>
        <c:crossesAt val="10000"/>
        <c:auto val="1"/>
        <c:lblAlgn val="ctr"/>
        <c:lblOffset val="100"/>
        <c:noMultiLvlLbl val="0"/>
      </c:catAx>
      <c:valAx>
        <c:axId val="188525952"/>
        <c:scaling>
          <c:orientation val="minMax"/>
          <c:max val="140000"/>
          <c:min val="2000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8516992"/>
        <c:crosses val="autoZero"/>
        <c:crossBetween val="between"/>
        <c:majorUnit val="15000"/>
        <c:minorUnit val="2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5982870562258E-4"/>
          <c:y val="2.3626057159521732E-2"/>
          <c:w val="0.93785310734463279"/>
          <c:h val="0.82922872140982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FLCs-No of Outdoor activities undertaken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7060</c:v>
                </c:pt>
                <c:pt idx="1">
                  <c:v>7322</c:v>
                </c:pt>
                <c:pt idx="2">
                  <c:v>7620</c:v>
                </c:pt>
                <c:pt idx="3">
                  <c:v>7965</c:v>
                </c:pt>
                <c:pt idx="4">
                  <c:v>8347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430208"/>
        <c:axId val="188476032"/>
      </c:barChart>
      <c:catAx>
        <c:axId val="18843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8476032"/>
        <c:crossesAt val="700"/>
        <c:auto val="1"/>
        <c:lblAlgn val="ctr"/>
        <c:lblOffset val="100"/>
        <c:noMultiLvlLbl val="0"/>
      </c:catAx>
      <c:valAx>
        <c:axId val="188476032"/>
        <c:scaling>
          <c:orientation val="minMax"/>
          <c:max val="10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8843020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234095738032966E-2"/>
                  <c:y val="-0.17477055993000867"/>
                </c:manualLayout>
              </c:layout>
              <c:tx>
                <c:rich>
                  <a:bodyPr/>
                  <a:lstStyle/>
                  <a:p>
                    <a:r>
                      <a:rPr lang="en-IN" sz="1800" b="1" dirty="0" smtClean="0">
                        <a:solidFill>
                          <a:schemeClr val="tx1"/>
                        </a:solidFill>
                        <a:latin typeface="+mj-lt"/>
                      </a:rPr>
                      <a:t>C</a:t>
                    </a:r>
                    <a:r>
                      <a:rPr lang="en-IN" b="1" dirty="0" smtClean="0">
                        <a:solidFill>
                          <a:schemeClr val="tx1"/>
                        </a:solidFill>
                      </a:rPr>
                      <a:t>entral </a:t>
                    </a:r>
                    <a:r>
                      <a:rPr lang="en-IN" b="1" dirty="0">
                        <a:solidFill>
                          <a:schemeClr val="tx1"/>
                        </a:solidFill>
                      </a:rPr>
                      <a:t>Govt</a:t>
                    </a:r>
                    <a:r>
                      <a:rPr lang="en-IN" b="1" dirty="0" smtClean="0">
                        <a:solidFill>
                          <a:schemeClr val="tx1"/>
                        </a:solidFill>
                      </a:rPr>
                      <a:t>./</a:t>
                    </a:r>
                  </a:p>
                  <a:p>
                    <a:r>
                      <a:rPr lang="en-IN" b="1" dirty="0" smtClean="0">
                        <a:solidFill>
                          <a:schemeClr val="tx1"/>
                        </a:solidFill>
                      </a:rPr>
                      <a:t>State </a:t>
                    </a:r>
                    <a:r>
                      <a:rPr lang="en-IN" b="1" dirty="0">
                        <a:solidFill>
                          <a:schemeClr val="tx1"/>
                        </a:solidFill>
                      </a:rPr>
                      <a:t>Govt.
</a:t>
                    </a:r>
                    <a:r>
                      <a:rPr lang="en-IN" b="1" dirty="0" smtClean="0">
                        <a:solidFill>
                          <a:schemeClr val="tx1"/>
                        </a:solidFill>
                      </a:rPr>
                      <a:t>   68.01%</a:t>
                    </a:r>
                    <a:endParaRPr lang="en-IN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918385201849795E-2"/>
                  <c:y val="0.12712270341207338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M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utual Funds/UTI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0.79%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186101737282836E-2"/>
                  <c:y val="-3.9292432195975557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F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inancial Institutions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/</a:t>
                    </a:r>
                  </a:p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Banks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0.30 %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615212160980125E-2"/>
                  <c:y val="-4.3516252776095304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I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nsurance Companies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 16.91%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9678915135608128E-2"/>
                  <c:y val="0.1187769028871394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  <a:latin typeface="+mj-lt"/>
                      </a:rPr>
                      <a:t>FII &amp; Other Foreign Holding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
  4.89%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5881139857518079E-3"/>
                  <c:y val="9.5339020122485029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  <a:latin typeface="+mj-lt"/>
                      </a:rPr>
                      <a:t>B</a:t>
                    </a:r>
                    <a:r>
                      <a:rPr lang="en-US" b="1" dirty="0">
                        <a:solidFill>
                          <a:schemeClr val="tx1"/>
                        </a:solidFill>
                        <a:latin typeface="+mj-lt"/>
                      </a:rPr>
                      <a:t>odies Corporate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  <a:latin typeface="+mj-lt"/>
                      </a:rPr>
                      <a:t>   1.64 %</a:t>
                    </a:r>
                    <a:endParaRPr lang="en-US" b="1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334973253343332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  <a:latin typeface="+mj-lt"/>
                      </a:rPr>
                      <a:t>I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ndividuals /</a:t>
                    </a:r>
                  </a:p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Others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 7.46 %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Sheet3!$A$290:$A$298</c:f>
              <c:strCache>
                <c:ptCount val="9"/>
                <c:pt idx="0">
                  <c:v>SHP</c:v>
                </c:pt>
                <c:pt idx="1">
                  <c:v>Central Govt./State Govt.</c:v>
                </c:pt>
                <c:pt idx="2">
                  <c:v>Mutual Funds/UTI</c:v>
                </c:pt>
                <c:pt idx="3">
                  <c:v>Financial Institutions/Banks</c:v>
                </c:pt>
                <c:pt idx="4">
                  <c:v>Insurance Companies</c:v>
                </c:pt>
                <c:pt idx="5">
                  <c:v>Foreign Institutional Investors</c:v>
                </c:pt>
                <c:pt idx="6">
                  <c:v>Bodies Corporate</c:v>
                </c:pt>
                <c:pt idx="7">
                  <c:v>Individuals</c:v>
                </c:pt>
                <c:pt idx="8">
                  <c:v>Others</c:v>
                </c:pt>
              </c:strCache>
            </c:strRef>
          </c:cat>
          <c:val>
            <c:numRef>
              <c:f>Sheet3!$B$290:$B$298</c:f>
              <c:numCache>
                <c:formatCode>0.00</c:formatCode>
                <c:ptCount val="9"/>
                <c:pt idx="1">
                  <c:v>66.7</c:v>
                </c:pt>
                <c:pt idx="2">
                  <c:v>1.01</c:v>
                </c:pt>
                <c:pt idx="3">
                  <c:v>0.18000000000000024</c:v>
                </c:pt>
                <c:pt idx="4">
                  <c:v>14.3</c:v>
                </c:pt>
                <c:pt idx="5">
                  <c:v>10.15</c:v>
                </c:pt>
                <c:pt idx="6">
                  <c:v>1.6400000000000001</c:v>
                </c:pt>
                <c:pt idx="7">
                  <c:v>5.64</c:v>
                </c:pt>
                <c:pt idx="8">
                  <c:v>0.39000000000000357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223672698807387"/>
          <c:y val="0.10891089108910891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19883040935672E-2"/>
          <c:y val="5.1931261970632046E-2"/>
          <c:w val="0.96491228070175439"/>
          <c:h val="0.830411435057104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 Deposits</c:v>
                </c:pt>
              </c:strCache>
            </c:strRef>
          </c:tx>
          <c:marker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rgbClr val="007DC5"/>
                </a:solidFill>
                <a:ln>
                  <a:solidFill>
                    <a:srgbClr val="007DC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rgbClr val="007DC5"/>
                </a:solidFill>
              </a:ln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4217847769028871"/>
                  <c:y val="-8.190574569267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546898742920295E-2"/>
                  <c:y val="-7.2004755593669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62315236911175E-2"/>
                  <c:y val="-7.2004755593669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206911636045494"/>
                  <c:y val="-1.2598814999610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Mar.15</c:v>
                </c:pt>
                <c:pt idx="1">
                  <c:v>Sep.15</c:v>
                </c:pt>
                <c:pt idx="2">
                  <c:v>Mar.16</c:v>
                </c:pt>
              </c:strCache>
            </c:strRef>
          </c:cat>
          <c:val>
            <c:numRef>
              <c:f>Sheet1!$B$2:$B$4</c:f>
              <c:numCache>
                <c:formatCode>_ * #,##0_ ;_ * \-#,##0_ ;_ * "-"??_ ;_ @_ </c:formatCode>
                <c:ptCount val="3"/>
                <c:pt idx="0">
                  <c:v>96389</c:v>
                </c:pt>
                <c:pt idx="1">
                  <c:v>100790</c:v>
                </c:pt>
                <c:pt idx="2">
                  <c:v>108481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7456"/>
        <c:axId val="23668992"/>
      </c:lineChart>
      <c:catAx>
        <c:axId val="2366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3668992"/>
        <c:crosses val="autoZero"/>
        <c:auto val="1"/>
        <c:lblAlgn val="ctr"/>
        <c:lblOffset val="100"/>
        <c:noMultiLvlLbl val="0"/>
      </c:catAx>
      <c:valAx>
        <c:axId val="23668992"/>
        <c:scaling>
          <c:orientation val="minMax"/>
          <c:max val="120000"/>
          <c:min val="8000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23667456"/>
        <c:crosses val="autoZero"/>
        <c:crossBetween val="between"/>
        <c:majorUnit val="5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dirty="0" smtClean="0"/>
              <a:t>Current </a:t>
            </a:r>
            <a:r>
              <a:rPr lang="en-US" dirty="0"/>
              <a:t>Deposits</a:t>
            </a:r>
          </a:p>
        </c:rich>
      </c:tx>
      <c:layout>
        <c:manualLayout>
          <c:xMode val="edge"/>
          <c:yMode val="edge"/>
          <c:x val="0.37576026513634947"/>
          <c:y val="7.62884447136415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03950353663419E-2"/>
          <c:y val="5.128205128205128E-2"/>
          <c:w val="0.98077116419769561"/>
          <c:h val="0.795868497207079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Deposits</c:v>
                </c:pt>
              </c:strCache>
            </c:strRef>
          </c:tx>
          <c:marker>
            <c:spPr>
              <a:solidFill>
                <a:srgbClr val="007DC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rgbClr val="007DC5"/>
                </a:solidFill>
                <a:ln>
                  <a:solidFill>
                    <a:srgbClr val="007DC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rgbClr val="007DC5"/>
                </a:solidFill>
              </a:ln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9.8318828567481698E-2"/>
                  <c:y val="-6.7054650346924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124280517566883"/>
                  <c:y val="-5.7153270445154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31339503614675E-2"/>
                  <c:y val="-5.2202775395649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8913430312736333E-2"/>
                  <c:y val="4.8953159701191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Mar.15</c:v>
                </c:pt>
                <c:pt idx="1">
                  <c:v>Sep.15</c:v>
                </c:pt>
                <c:pt idx="2">
                  <c:v>Mar.16</c:v>
                </c:pt>
              </c:strCache>
            </c:strRef>
          </c:cat>
          <c:val>
            <c:numRef>
              <c:f>Sheet1!$B$2:$B$4</c:f>
              <c:numCache>
                <c:formatCode>_ * #,##0_ ;_ * \-#,##0_ ;_ * "-"??_ ;_ @_ </c:formatCode>
                <c:ptCount val="3"/>
                <c:pt idx="0">
                  <c:v>17997</c:v>
                </c:pt>
                <c:pt idx="1">
                  <c:v>18723</c:v>
                </c:pt>
                <c:pt idx="2">
                  <c:v>19443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46016"/>
        <c:axId val="25051904"/>
      </c:lineChart>
      <c:catAx>
        <c:axId val="2504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5051904"/>
        <c:crosses val="autoZero"/>
        <c:auto val="1"/>
        <c:lblAlgn val="ctr"/>
        <c:lblOffset val="100"/>
        <c:noMultiLvlLbl val="0"/>
      </c:catAx>
      <c:valAx>
        <c:axId val="25051904"/>
        <c:scaling>
          <c:orientation val="minMax"/>
          <c:max val="24000"/>
          <c:min val="1600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25046016"/>
        <c:crosses val="autoZero"/>
        <c:crossBetween val="between"/>
        <c:majorUnit val="1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54644808743192E-2"/>
          <c:y val="0.13477016386465202"/>
          <c:w val="0.95355191256831062"/>
          <c:h val="0.67673547563312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Rural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1891</c:v>
                </c:pt>
                <c:pt idx="1">
                  <c:v>1896</c:v>
                </c:pt>
                <c:pt idx="2">
                  <c:v>1934</c:v>
                </c:pt>
                <c:pt idx="3">
                  <c:v>1943</c:v>
                </c:pt>
                <c:pt idx="4">
                  <c:v>1957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Semi-urban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Sheet1!$C$2:$C$6</c:f>
              <c:numCache>
                <c:formatCode>_ * #,##0_ ;_ * \-#,##0_ ;_ * "-"??_ ;_ @_ </c:formatCode>
                <c:ptCount val="5"/>
                <c:pt idx="0">
                  <c:v>1317</c:v>
                </c:pt>
                <c:pt idx="1">
                  <c:v>1322</c:v>
                </c:pt>
                <c:pt idx="2">
                  <c:v>1335</c:v>
                </c:pt>
                <c:pt idx="3">
                  <c:v>1341</c:v>
                </c:pt>
                <c:pt idx="4">
                  <c:v>1352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Urban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Sheet1!$D$2:$D$6</c:f>
              <c:numCache>
                <c:formatCode>_ * #,##0_ ;_ * \-#,##0_ ;_ * "-"??_ ;_ @_ </c:formatCode>
                <c:ptCount val="5"/>
                <c:pt idx="0">
                  <c:v>821</c:v>
                </c:pt>
                <c:pt idx="1">
                  <c:v>824</c:v>
                </c:pt>
                <c:pt idx="2">
                  <c:v>827</c:v>
                </c:pt>
                <c:pt idx="3">
                  <c:v>832</c:v>
                </c:pt>
                <c:pt idx="4">
                  <c:v>835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Metro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Sheet1!$E$2:$E$6</c:f>
              <c:numCache>
                <c:formatCode>_ * #,##0_ ;_ * \-#,##0_ ;_ * "-"??_ ;_ @_ </c:formatCode>
                <c:ptCount val="5"/>
                <c:pt idx="0">
                  <c:v>863</c:v>
                </c:pt>
                <c:pt idx="1">
                  <c:v>865</c:v>
                </c:pt>
                <c:pt idx="2">
                  <c:v>867</c:v>
                </c:pt>
                <c:pt idx="3">
                  <c:v>868</c:v>
                </c:pt>
                <c:pt idx="4">
                  <c:v>872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Sheet1!$F$2:$F$6</c:f>
              <c:numCache>
                <c:formatCode>_ * #,##0_ ;_ * \-#,##0_ ;_ * "-"??_ ;_ @_ </c:formatCode>
                <c:ptCount val="5"/>
                <c:pt idx="0">
                  <c:v>4892</c:v>
                </c:pt>
                <c:pt idx="1">
                  <c:v>4907</c:v>
                </c:pt>
                <c:pt idx="2">
                  <c:v>4963</c:v>
                </c:pt>
                <c:pt idx="3">
                  <c:v>4984</c:v>
                </c:pt>
                <c:pt idx="4">
                  <c:v>5016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7132160"/>
        <c:axId val="187437056"/>
      </c:barChart>
      <c:catAx>
        <c:axId val="18713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437056"/>
        <c:crosses val="autoZero"/>
        <c:auto val="1"/>
        <c:lblAlgn val="ctr"/>
        <c:lblOffset val="100"/>
        <c:noMultiLvlLbl val="0"/>
      </c:catAx>
      <c:valAx>
        <c:axId val="187437056"/>
        <c:scaling>
          <c:orientation val="minMax"/>
          <c:max val="6000"/>
          <c:min val="0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one"/>
        <c:crossAx val="1871321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0.12962759777978494"/>
          <c:y val="5.4054054054054092E-2"/>
          <c:w val="0.74620928531474562"/>
          <c:h val="0.10774313683762519"/>
        </c:manualLayout>
      </c:layout>
      <c:overlay val="0"/>
      <c:txPr>
        <a:bodyPr/>
        <a:lstStyle/>
        <a:p>
          <a:pPr>
            <a:defRPr lang="en-IN" sz="1400"/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14285714285712E-2"/>
          <c:y val="0.18776017060367453"/>
          <c:w val="0.93452380952380965"/>
          <c:h val="0.67980905511811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ATM Strength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4"/>
              <c:layout>
                <c:manualLayout>
                  <c:x val="0"/>
                  <c:y val="1.6666666666666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27379</c:v>
                </c:pt>
                <c:pt idx="1">
                  <c:v>29290</c:v>
                </c:pt>
                <c:pt idx="2">
                  <c:v>31596</c:v>
                </c:pt>
                <c:pt idx="3">
                  <c:v>33288</c:v>
                </c:pt>
                <c:pt idx="4">
                  <c:v>35272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799232"/>
        <c:axId val="186800768"/>
      </c:barChart>
      <c:catAx>
        <c:axId val="18679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6800768"/>
        <c:crosses val="autoZero"/>
        <c:auto val="1"/>
        <c:lblAlgn val="ctr"/>
        <c:lblOffset val="100"/>
        <c:noMultiLvlLbl val="0"/>
      </c:catAx>
      <c:valAx>
        <c:axId val="186800768"/>
        <c:scaling>
          <c:orientation val="minMax"/>
          <c:min val="1000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679923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3809523809524E-2"/>
          <c:y val="4.5833333333333788E-2"/>
          <c:w val="0.93452380952380965"/>
          <c:h val="0.7548090551181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ATM Strength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6771</c:v>
                </c:pt>
                <c:pt idx="1">
                  <c:v>7479</c:v>
                </c:pt>
                <c:pt idx="2">
                  <c:v>7716</c:v>
                </c:pt>
                <c:pt idx="3">
                  <c:v>7787</c:v>
                </c:pt>
                <c:pt idx="4">
                  <c:v>7807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595776"/>
        <c:axId val="187601664"/>
      </c:barChart>
      <c:catAx>
        <c:axId val="18759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601664"/>
        <c:crosses val="autoZero"/>
        <c:auto val="1"/>
        <c:lblAlgn val="ctr"/>
        <c:lblOffset val="100"/>
        <c:noMultiLvlLbl val="0"/>
      </c:catAx>
      <c:valAx>
        <c:axId val="187601664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one"/>
        <c:crossAx val="18759577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57142857142856E-2"/>
          <c:y val="0.10859350393700803"/>
          <c:w val="0.94642857142857229"/>
          <c:h val="0.7506423884514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Banking User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3"/>
              <c:layout>
                <c:manualLayout>
                  <c:x val="8.9285714285715339E-3"/>
                  <c:y val="2.083333333333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285714285713188E-3"/>
                  <c:y val="1.66666666666666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31.03.15</c:v>
                </c:pt>
                <c:pt idx="1">
                  <c:v>30.06.15</c:v>
                </c:pt>
                <c:pt idx="2">
                  <c:v>30.09.15</c:v>
                </c:pt>
                <c:pt idx="3">
                  <c:v>31.12.15</c:v>
                </c:pt>
                <c:pt idx="4">
                  <c:v>31.03.16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412</c:v>
                </c:pt>
                <c:pt idx="1">
                  <c:v>452</c:v>
                </c:pt>
                <c:pt idx="2">
                  <c:v>462</c:v>
                </c:pt>
                <c:pt idx="3">
                  <c:v>486</c:v>
                </c:pt>
                <c:pt idx="4">
                  <c:v>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67584"/>
        <c:axId val="187669120"/>
      </c:barChart>
      <c:catAx>
        <c:axId val="18766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669120"/>
        <c:crosses val="autoZero"/>
        <c:auto val="1"/>
        <c:lblAlgn val="ctr"/>
        <c:lblOffset val="100"/>
        <c:noMultiLvlLbl val="0"/>
      </c:catAx>
      <c:valAx>
        <c:axId val="187669120"/>
        <c:scaling>
          <c:orientation val="minMax"/>
          <c:max val="600"/>
          <c:min val="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7667584"/>
        <c:crosses val="autoZero"/>
        <c:crossBetween val="between"/>
        <c:majorUnit val="1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3809523809524E-2"/>
          <c:y val="4.5833333333333878E-2"/>
          <c:w val="0.93452380952380965"/>
          <c:h val="0.75480905511811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 Retail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5.9523809523809521E-3"/>
                  <c:y val="1.8518518518518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518518518518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285714285714194E-3"/>
                  <c:y val="1.8518518518518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761904761904791E-3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2985</c:v>
                </c:pt>
                <c:pt idx="1">
                  <c:v>3079</c:v>
                </c:pt>
                <c:pt idx="2">
                  <c:v>3172</c:v>
                </c:pt>
                <c:pt idx="3">
                  <c:v>3268</c:v>
                </c:pt>
                <c:pt idx="4">
                  <c:v>3381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968512"/>
        <c:axId val="187970304"/>
      </c:barChart>
      <c:catAx>
        <c:axId val="18796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970304"/>
        <c:crosses val="autoZero"/>
        <c:auto val="1"/>
        <c:lblAlgn val="ctr"/>
        <c:lblOffset val="100"/>
        <c:noMultiLvlLbl val="0"/>
      </c:catAx>
      <c:valAx>
        <c:axId val="187970304"/>
        <c:scaling>
          <c:orientation val="minMax"/>
          <c:max val="4000"/>
          <c:min val="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7968512"/>
        <c:crosses val="autoZero"/>
        <c:crossBetween val="between"/>
        <c:majorUnit val="1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3809523809524E-2"/>
          <c:y val="4.5833333333333844E-2"/>
          <c:w val="0.93452380952380965"/>
          <c:h val="0.7548090551181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 corporate</c:v>
                </c:pt>
              </c:strCache>
            </c:strRef>
          </c:tx>
          <c:spPr>
            <a:solidFill>
              <a:srgbClr val="007DC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5822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Q4FY15</c:v>
                </c:pt>
                <c:pt idx="1">
                  <c:v>Q1FY16</c:v>
                </c:pt>
                <c:pt idx="2">
                  <c:v>Q2FY16</c:v>
                </c:pt>
                <c:pt idx="3">
                  <c:v>Q3FY16</c:v>
                </c:pt>
                <c:pt idx="4">
                  <c:v>Q4FY16</c:v>
                </c:pt>
              </c:strCache>
            </c:strRef>
          </c:cat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87287</c:v>
                </c:pt>
                <c:pt idx="1">
                  <c:v>90571</c:v>
                </c:pt>
                <c:pt idx="2">
                  <c:v>93574</c:v>
                </c:pt>
                <c:pt idx="3">
                  <c:v>96235</c:v>
                </c:pt>
                <c:pt idx="4">
                  <c:v>99279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65888"/>
        <c:axId val="187767424"/>
      </c:barChart>
      <c:catAx>
        <c:axId val="18776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IN" sz="1200" b="1"/>
            </a:pPr>
            <a:endParaRPr lang="en-US"/>
          </a:p>
        </c:txPr>
        <c:crossAx val="187767424"/>
        <c:crosses val="autoZero"/>
        <c:auto val="1"/>
        <c:lblAlgn val="ctr"/>
        <c:lblOffset val="100"/>
        <c:noMultiLvlLbl val="0"/>
      </c:catAx>
      <c:valAx>
        <c:axId val="187767424"/>
        <c:scaling>
          <c:orientation val="minMax"/>
          <c:max val="110000"/>
          <c:min val="50000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87765888"/>
        <c:crosses val="autoZero"/>
        <c:crossBetween val="between"/>
        <c:majorUnit val="10000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0.8381</cdr:x>
      <cdr:y>0.65</cdr:y>
    </cdr:from>
    <cdr:to>
      <cdr:x>0.95238</cdr:x>
      <cdr:y>0.85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5600" y="2971800"/>
          <a:ext cx="91435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0.4381</cdr:x>
      <cdr:y>0.0295</cdr:y>
    </cdr:from>
    <cdr:to>
      <cdr:x>0.64762</cdr:x>
      <cdr:y>0.0969</cdr:y>
    </cdr:to>
    <cdr:cxnSp macro="">
      <cdr:nvCxnSpPr>
        <cdr:cNvPr id="8" name="Curved Connector 7"/>
        <cdr:cNvCxnSpPr/>
      </cdr:nvCxnSpPr>
      <cdr:spPr>
        <a:xfrm xmlns:a="http://schemas.openxmlformats.org/drawingml/2006/main" flipV="1">
          <a:off x="3505200" y="166781"/>
          <a:ext cx="1676400" cy="381000"/>
        </a:xfrm>
        <a:prstGeom xmlns:a="http://schemas.openxmlformats.org/drawingml/2006/main" prst="curvedConnector3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7366" cy="464503"/>
          </a:xfrm>
          <a:prstGeom prst="rect">
            <a:avLst/>
          </a:prstGeom>
        </p:spPr>
        <p:txBody>
          <a:bodyPr vert="horz" lIns="91086" tIns="45544" rIns="91086" bIns="455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67" y="5"/>
            <a:ext cx="3037365" cy="464503"/>
          </a:xfrm>
          <a:prstGeom prst="rect">
            <a:avLst/>
          </a:prstGeom>
        </p:spPr>
        <p:txBody>
          <a:bodyPr vert="horz" lIns="91086" tIns="45544" rIns="91086" bIns="45544" rtlCol="0"/>
          <a:lstStyle>
            <a:lvl1pPr algn="r">
              <a:defRPr sz="1200"/>
            </a:lvl1pPr>
          </a:lstStyle>
          <a:p>
            <a:fld id="{323B8931-5471-4C76-AAA6-F949DE835E41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8"/>
            <a:ext cx="3037366" cy="464503"/>
          </a:xfrm>
          <a:prstGeom prst="rect">
            <a:avLst/>
          </a:prstGeom>
        </p:spPr>
        <p:txBody>
          <a:bodyPr vert="horz" lIns="91086" tIns="45544" rIns="91086" bIns="455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67" y="8830318"/>
            <a:ext cx="3037365" cy="464503"/>
          </a:xfrm>
          <a:prstGeom prst="rect">
            <a:avLst/>
          </a:prstGeom>
        </p:spPr>
        <p:txBody>
          <a:bodyPr vert="horz" lIns="91086" tIns="45544" rIns="91086" bIns="45544" rtlCol="0" anchor="b"/>
          <a:lstStyle>
            <a:lvl1pPr algn="r">
              <a:defRPr sz="1200"/>
            </a:lvl1pPr>
          </a:lstStyle>
          <a:p>
            <a:fld id="{559B5423-4991-4766-B0A8-5D4B34E3B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3037840" cy="464820"/>
          </a:xfrm>
          <a:prstGeom prst="rect">
            <a:avLst/>
          </a:prstGeom>
        </p:spPr>
        <p:txBody>
          <a:bodyPr vert="horz" lIns="93134" tIns="46569" rIns="93134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5" y="3"/>
            <a:ext cx="3037840" cy="464820"/>
          </a:xfrm>
          <a:prstGeom prst="rect">
            <a:avLst/>
          </a:prstGeom>
        </p:spPr>
        <p:txBody>
          <a:bodyPr vert="horz" lIns="93134" tIns="46569" rIns="93134" bIns="46569" rtlCol="0"/>
          <a:lstStyle>
            <a:lvl1pPr algn="r">
              <a:defRPr sz="1200"/>
            </a:lvl1pPr>
          </a:lstStyle>
          <a:p>
            <a:fld id="{C335AB74-8734-4C9E-8902-CBFA1D3AE00F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9" rIns="93134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8"/>
            <a:ext cx="5608320" cy="4183380"/>
          </a:xfrm>
          <a:prstGeom prst="rect">
            <a:avLst/>
          </a:prstGeom>
        </p:spPr>
        <p:txBody>
          <a:bodyPr vert="horz" lIns="93134" tIns="46569" rIns="93134" bIns="465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29970"/>
            <a:ext cx="3037840" cy="464820"/>
          </a:xfrm>
          <a:prstGeom prst="rect">
            <a:avLst/>
          </a:prstGeom>
        </p:spPr>
        <p:txBody>
          <a:bodyPr vert="horz" lIns="93134" tIns="46569" rIns="93134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5" y="8829970"/>
            <a:ext cx="3037840" cy="464820"/>
          </a:xfrm>
          <a:prstGeom prst="rect">
            <a:avLst/>
          </a:prstGeom>
        </p:spPr>
        <p:txBody>
          <a:bodyPr vert="horz" lIns="93134" tIns="46569" rIns="93134" bIns="46569" rtlCol="0" anchor="b"/>
          <a:lstStyle>
            <a:lvl1pPr algn="r">
              <a:defRPr sz="1200"/>
            </a:lvl1pPr>
          </a:lstStyle>
          <a:p>
            <a:fld id="{6563EFD9-F6C9-423A-B1A7-E849A0042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4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EFD9-F6C9-423A-B1A7-E849A00425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02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82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EFD9-F6C9-423A-B1A7-E849A004251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EFD9-F6C9-423A-B1A7-E849A004251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EFD9-F6C9-423A-B1A7-E849A004251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EFD9-F6C9-423A-B1A7-E849A004251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EFD9-F6C9-423A-B1A7-E849A004251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82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645C28-550D-48FF-84CB-4744571ADA5B}" type="slidenum">
              <a:rPr lang="en-US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6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EFD9-F6C9-423A-B1A7-E849A00425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82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153A2-7CC8-4D1C-B471-6A1051A246F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F431A-70B3-46AB-BFD6-93F583CBD9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C394E8-F618-4928-B55D-685074231BA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2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F431A-70B3-46AB-BFD6-93F583CBD9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F431A-70B3-46AB-BFD6-93F583CBD9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82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4BCAB-6C41-4D0C-8288-26DA5AF4A23E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41374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57032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5884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2205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209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19068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642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73635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28823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87072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90175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35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51004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68254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2909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0057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1479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6283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4699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5315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46934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38902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952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5196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52082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050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68349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1741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3054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11044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850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56884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8493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123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44287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30239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:\G\QTRJUN10\BoI Presentations\pictures\Bank_Of_India_3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3465"/>
            <a:ext cx="1835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956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96982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8504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67549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44261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25206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8759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3D83-3DC7-4860-91E3-2A2208928D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20699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4910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97587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9174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72716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63098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1147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475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57729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08817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59417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72624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6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45413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40057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33068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342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8396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06859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2994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343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8099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0143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4763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2442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71688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5653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37668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5839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86285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1093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6196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17624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5605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422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3D83-3DC7-4860-91E3-2A2208928D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9568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10866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96905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8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7278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1456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22711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46277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00477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0323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335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13701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010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21684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8004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15440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32551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79867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83517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365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06033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645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0451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2554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92227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51005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64125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2648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84062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85622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7404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53817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01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702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826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91505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09896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7429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037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81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9432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8620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8127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7607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6627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22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38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8926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696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706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992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435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9355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5072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2608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5848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575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886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848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917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1644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1162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22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2058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1154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1160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5837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0748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0790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598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682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86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70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44236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5058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25945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0949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EE-6020-484D-BDD3-92830A3B2B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16870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B559-4980-42FB-B527-175B42B1D3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24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31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E25A-66E0-4457-81E8-0BF0798A2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7396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FDD-C217-468E-A21B-439FDFC81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969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75E-A705-4331-97C5-70014E77B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1470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327D-6606-4A72-9961-41C74383B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1098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14D0-E9B4-45E9-9E7A-874164143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2557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E2D-24B4-405E-8F59-322F7066E3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380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FD3B-F997-4120-8EC7-C8C1B5641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8428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07D-C9A9-4887-ACA9-81AD186F4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14058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A99-1B45-41B5-AB69-59E009FA0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41040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33EF-2E55-42C2-A0CA-2CA644C22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9191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12146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B1E-CB89-4C93-B3A8-3B837EDEC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6833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9CBF-841C-4C83-B5FD-5776D35C1E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1885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41A8-A963-46C0-AEBA-D68AB4EE25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28057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BAD3-CD7E-424B-9FBF-2E14A9C209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08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41B-75C5-41CC-80D2-DA73EBF041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8951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22FE-7E85-426D-BE35-4EDC6E470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8744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C0F-94B3-40F6-B186-AEEF0010C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12490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1362-A278-4E6C-95E8-0277D702E7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0947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DF-931E-41BE-A42D-AFFC89588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85477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96BD-255E-4C3A-8A3D-322D24274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786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1625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8264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61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1A-98BC-41D8-AF55-D1017DE3E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6200" y="5562600"/>
            <a:ext cx="89154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6837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22BE-9C33-4613-B7F7-0DA0A1598D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8737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3924-5DE7-42F2-8EF0-EF6ED9718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15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823C-16F7-4AAC-A6A9-95356169A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32425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43AE-14F3-46EA-A9C3-E776081EC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60949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E2E9-6B30-480E-A99E-4026ABFB0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3002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9668-E8EA-411C-B50B-F78F8EB34F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5224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D313-5F60-48A3-AADB-0C5AE46099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195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5962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885-ACBC-4547-9081-0D4DBBCE5A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21744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9E2-473D-43B2-A52D-8636C747B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28636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3D93-4ED7-4310-BD04-59E4A50BC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7136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7CA-B6F8-41B9-B81E-01920E808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3940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7321-6F24-45BD-954E-3D9B5ECDA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28624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8C37-5352-4A50-90E3-20633B970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79531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F99C-0F09-4DD2-8FF3-FB3B3C2A1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29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CF00-B228-4955-8010-5B9D95B15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56976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3D83-3DC7-4860-91E3-2A2208928D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80489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2EFA-4698-47E9-85EF-F51EDDEA68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03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41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34" Type="http://schemas.openxmlformats.org/officeDocument/2006/relationships/slideLayout" Target="../slideLayouts/slideLayout196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33" Type="http://schemas.openxmlformats.org/officeDocument/2006/relationships/slideLayout" Target="../slideLayouts/slideLayout195.xml"/><Relationship Id="rId38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slideLayout" Target="../slideLayouts/slideLayout191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194.xml"/><Relationship Id="rId37" Type="http://schemas.openxmlformats.org/officeDocument/2006/relationships/slideLayout" Target="../slideLayouts/slideLayout199.xml"/><Relationship Id="rId40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slideLayout" Target="../slideLayouts/slideLayout190.xml"/><Relationship Id="rId36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slideLayout" Target="../slideLayouts/slideLayout192.xml"/><Relationship Id="rId35" Type="http://schemas.openxmlformats.org/officeDocument/2006/relationships/slideLayout" Target="../slideLayouts/slideLayout1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2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12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3" r:id="rId40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3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2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874" r:id="rId4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2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5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9" r:id="rId40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381000" y="6324600"/>
            <a:ext cx="8305800" cy="323165"/>
          </a:xfrm>
          <a:prstGeom prst="rect">
            <a:avLst/>
          </a:prstGeom>
          <a:solidFill>
            <a:srgbClr val="007DC5"/>
          </a:solidFill>
          <a:ln>
            <a:solidFill>
              <a:srgbClr val="F5822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IN" sz="1500" b="1" dirty="0">
              <a:solidFill>
                <a:prstClr val="white"/>
              </a:solidFill>
            </a:endParaRPr>
          </a:p>
        </p:txBody>
      </p: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3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23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B662B-FFB9-4E3A-BC20-82D21A4FE03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812281"/>
            <a:ext cx="9144000" cy="45719"/>
            <a:chOff x="0" y="6812281"/>
            <a:chExt cx="9144000" cy="45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 userDrawn="1"/>
          </p:nvSpPr>
          <p:spPr>
            <a:xfrm flipV="1">
              <a:off x="0" y="6812281"/>
              <a:ext cx="9144000" cy="45719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400800" y="6812281"/>
              <a:ext cx="2743200" cy="45719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381000"/>
            <a:ext cx="7620000" cy="547048"/>
            <a:chOff x="0" y="381000"/>
            <a:chExt cx="7620000" cy="547048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81000"/>
              <a:ext cx="7620000" cy="474134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51848"/>
              <a:ext cx="7620000" cy="7620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2" descr="J:\Bank of India - English Logo.jpg"/>
          <p:cNvPicPr>
            <a:picLocks noChangeAspect="1" noChangeArrowheads="1"/>
          </p:cNvPicPr>
          <p:nvPr userDrawn="1"/>
        </p:nvPicPr>
        <p:blipFill>
          <a:blip r:embed="rId42" cstate="print"/>
          <a:srcRect l="9140" t="9375" r="10586" b="50000"/>
          <a:stretch>
            <a:fillRect/>
          </a:stretch>
        </p:blipFill>
        <p:spPr bwMode="auto">
          <a:xfrm>
            <a:off x="7620000" y="304800"/>
            <a:ext cx="1447800" cy="65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7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  <p:sldLayoutId id="2147483864" r:id="rId31"/>
    <p:sldLayoutId id="2147483865" r:id="rId32"/>
    <p:sldLayoutId id="2147483866" r:id="rId33"/>
    <p:sldLayoutId id="2147483867" r:id="rId34"/>
    <p:sldLayoutId id="2147483868" r:id="rId35"/>
    <p:sldLayoutId id="2147483869" r:id="rId36"/>
    <p:sldLayoutId id="2147483870" r:id="rId37"/>
    <p:sldLayoutId id="2147483871" r:id="rId38"/>
    <p:sldLayoutId id="2147483872" r:id="rId39"/>
    <p:sldLayoutId id="2147483873" r:id="rId40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403445" y="36576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Performance During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Q4/Full Year</a:t>
            </a:r>
            <a:r>
              <a:rPr lang="en-US" sz="3200" b="1" dirty="0" smtClean="0"/>
              <a:t> 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FY15-16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334000"/>
            <a:ext cx="9144000" cy="533400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7" name="Picture 2" descr="J:\Bank of India - English Logo.jpg"/>
          <p:cNvPicPr>
            <a:picLocks noChangeAspect="1" noChangeArrowheads="1"/>
          </p:cNvPicPr>
          <p:nvPr/>
        </p:nvPicPr>
        <p:blipFill>
          <a:blip r:embed="rId2" cstate="print"/>
          <a:srcRect l="9140" t="9375" r="9465" b="50000"/>
          <a:stretch>
            <a:fillRect/>
          </a:stretch>
        </p:blipFill>
        <p:spPr bwMode="auto">
          <a:xfrm>
            <a:off x="2819400" y="-76200"/>
            <a:ext cx="3276600" cy="168812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41963" y="1888867"/>
            <a:ext cx="52578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A Year of </a:t>
            </a:r>
          </a:p>
          <a:p>
            <a:pPr algn="ctr"/>
            <a:r>
              <a:rPr lang="en-US" sz="2800" b="1" dirty="0" smtClean="0"/>
              <a:t>Balance Sheet Consolidation  </a:t>
            </a:r>
          </a:p>
          <a:p>
            <a:pPr algn="ctr"/>
            <a:r>
              <a:rPr lang="en-US" sz="2800" b="1" dirty="0" smtClean="0"/>
              <a:t>&amp; Capital Optimisation </a:t>
            </a:r>
            <a:endParaRPr lang="en-US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934200" cy="457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Implementation of UDAY Scheme 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Autofit/>
          </a:bodyPr>
          <a:lstStyle/>
          <a:p>
            <a:pPr algn="just"/>
            <a:r>
              <a:rPr lang="en-IN" sz="1600" b="1" dirty="0" smtClean="0">
                <a:cs typeface="Arial" pitchFamily="34" charset="0"/>
              </a:rPr>
              <a:t>Total Exposure to State Electricity Corporations :</a:t>
            </a:r>
          </a:p>
          <a:p>
            <a:pPr lvl="1" algn="just"/>
            <a:r>
              <a:rPr lang="en-IN" sz="1600" b="1" dirty="0" smtClean="0">
                <a:cs typeface="Arial" pitchFamily="34" charset="0"/>
              </a:rPr>
              <a:t>                   Generation     -                                              Rs. 6205 </a:t>
            </a:r>
            <a:r>
              <a:rPr lang="en-IN" sz="1600" b="1" dirty="0" err="1" smtClean="0">
                <a:cs typeface="Arial" pitchFamily="34" charset="0"/>
              </a:rPr>
              <a:t>crs</a:t>
            </a:r>
            <a:r>
              <a:rPr lang="en-IN" sz="1600" b="1" dirty="0" smtClean="0">
                <a:cs typeface="Arial" pitchFamily="34" charset="0"/>
              </a:rPr>
              <a:t>.</a:t>
            </a:r>
          </a:p>
          <a:p>
            <a:pPr lvl="1" algn="just"/>
            <a:r>
              <a:rPr lang="en-IN" sz="1600" b="1" dirty="0" smtClean="0">
                <a:cs typeface="Arial" pitchFamily="34" charset="0"/>
              </a:rPr>
              <a:t>                   Transmission  -                                              Rs. 1414 </a:t>
            </a:r>
            <a:r>
              <a:rPr lang="en-IN" sz="1600" b="1" dirty="0" err="1" smtClean="0">
                <a:cs typeface="Arial" pitchFamily="34" charset="0"/>
              </a:rPr>
              <a:t>crs</a:t>
            </a:r>
            <a:r>
              <a:rPr lang="en-IN" sz="1600" b="1" dirty="0" smtClean="0">
                <a:cs typeface="Arial" pitchFamily="34" charset="0"/>
              </a:rPr>
              <a:t>.</a:t>
            </a:r>
          </a:p>
          <a:p>
            <a:pPr lvl="1" algn="just"/>
            <a:r>
              <a:rPr lang="en-IN" sz="1600" b="1" dirty="0" smtClean="0">
                <a:cs typeface="Arial" pitchFamily="34" charset="0"/>
              </a:rPr>
              <a:t>                  Distribution    –                                              Rs. 8780 </a:t>
            </a:r>
            <a:r>
              <a:rPr lang="en-IN" sz="1600" b="1" dirty="0" err="1" smtClean="0">
                <a:cs typeface="Arial" pitchFamily="34" charset="0"/>
              </a:rPr>
              <a:t>crs</a:t>
            </a:r>
            <a:r>
              <a:rPr lang="en-IN" sz="1600" b="1" dirty="0" smtClean="0">
                <a:cs typeface="Arial" pitchFamily="34" charset="0"/>
              </a:rPr>
              <a:t>.</a:t>
            </a:r>
          </a:p>
          <a:p>
            <a:pPr marL="457200" lvl="1" indent="0" algn="just">
              <a:buNone/>
            </a:pPr>
            <a:r>
              <a:rPr lang="en-IN" sz="1600" b="1" dirty="0" smtClean="0">
                <a:cs typeface="Arial" pitchFamily="34" charset="0"/>
              </a:rPr>
              <a:t>---------------------------------------------------------------------------------------------------</a:t>
            </a:r>
          </a:p>
          <a:p>
            <a:pPr lvl="2" algn="just"/>
            <a:r>
              <a:rPr lang="en-US" sz="1600" b="1" dirty="0" smtClean="0">
                <a:cs typeface="Arial" pitchFamily="34" charset="0"/>
              </a:rPr>
              <a:t>                                                                Total 	=       Rs.16399   </a:t>
            </a:r>
            <a:r>
              <a:rPr lang="en-US" sz="1600" b="1" dirty="0" err="1" smtClean="0">
                <a:cs typeface="Arial" pitchFamily="34" charset="0"/>
              </a:rPr>
              <a:t>crs</a:t>
            </a:r>
            <a:r>
              <a:rPr lang="en-US" sz="1600" b="1" dirty="0" smtClean="0">
                <a:cs typeface="Arial" pitchFamily="34" charset="0"/>
              </a:rPr>
              <a:t>.</a:t>
            </a:r>
            <a:endParaRPr lang="en-IN" sz="1600" b="1" dirty="0" smtClean="0">
              <a:cs typeface="Arial" pitchFamily="34" charset="0"/>
            </a:endParaRPr>
          </a:p>
          <a:p>
            <a:pPr marL="393192" lvl="1" indent="0" algn="just">
              <a:buNone/>
            </a:pPr>
            <a:r>
              <a:rPr lang="en-US" sz="1800" b="1" dirty="0" smtClean="0">
                <a:cs typeface="Arial" pitchFamily="34" charset="0"/>
              </a:rPr>
              <a:t>Exposure on 7 DISCOMS Covered under UDAY Scheme  : Rs. 5882.08 </a:t>
            </a:r>
            <a:r>
              <a:rPr lang="en-US" sz="1800" b="1" dirty="0" err="1" smtClean="0">
                <a:cs typeface="Arial" pitchFamily="34" charset="0"/>
              </a:rPr>
              <a:t>crs</a:t>
            </a:r>
            <a:r>
              <a:rPr lang="en-US" sz="1800" b="1" dirty="0" smtClean="0">
                <a:cs typeface="Arial" pitchFamily="34" charset="0"/>
              </a:rPr>
              <a:t>. of which </a:t>
            </a:r>
          </a:p>
          <a:p>
            <a:pPr marL="393192" lvl="1" indent="0" algn="just">
              <a:buNone/>
            </a:pPr>
            <a:endParaRPr lang="en-IN" sz="1600" dirty="0" smtClean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 smtClean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 smtClean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 smtClean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 smtClean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 smtClean="0">
              <a:latin typeface="+mj-lt"/>
            </a:endParaRPr>
          </a:p>
          <a:p>
            <a:pPr marL="393192" lvl="1" indent="0" algn="just">
              <a:buNone/>
            </a:pPr>
            <a:endParaRPr lang="en-IN" sz="1600" dirty="0">
              <a:latin typeface="+mj-lt"/>
            </a:endParaRPr>
          </a:p>
          <a:p>
            <a:pPr marL="393192" lvl="1" indent="0" algn="just"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r>
              <a:rPr lang="en-IN" sz="1800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IN" sz="1800" dirty="0" smtClean="0">
                <a:latin typeface="+mj-lt"/>
              </a:rPr>
              <a:t> </a:t>
            </a:r>
            <a:endParaRPr lang="en-IN" sz="1800" dirty="0">
              <a:latin typeface="+mj-lt"/>
            </a:endParaRPr>
          </a:p>
          <a:p>
            <a:endParaRPr lang="en-IN" sz="1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18721"/>
              </p:ext>
            </p:extLst>
          </p:nvPr>
        </p:nvGraphicFramePr>
        <p:xfrm>
          <a:off x="685800" y="3733800"/>
          <a:ext cx="754380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143000"/>
                <a:gridCol w="12954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Particulars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Amount 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Provision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Converted into Non SLR SDL in FY’2015-16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3532.64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Nil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TL proposed to be converted into Non SLR SDL in FY’2016-17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383.17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Nil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Discom</a:t>
                      </a:r>
                      <a:r>
                        <a:rPr lang="en-US" sz="1400" b="1" baseline="0" dirty="0" smtClean="0">
                          <a:latin typeface="+mj-lt"/>
                        </a:rPr>
                        <a:t> Bonds not envisaged to be converted into Non SLR SDL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727.60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109.14</a:t>
                      </a:r>
                    </a:p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(@15%)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Diminution</a:t>
                      </a:r>
                      <a:r>
                        <a:rPr lang="en-US" sz="1400" b="1" baseline="0" dirty="0" smtClean="0">
                          <a:latin typeface="+mj-lt"/>
                        </a:rPr>
                        <a:t> in fair value (NPV)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-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24.11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WC Facilities not covered under UDAY 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103.00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Nil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I</a:t>
                      </a:r>
                      <a:r>
                        <a:rPr lang="en-US" sz="1400" b="1" baseline="0" dirty="0" smtClean="0">
                          <a:latin typeface="+mj-lt"/>
                        </a:rPr>
                        <a:t>mplementation pending (</a:t>
                      </a:r>
                      <a:r>
                        <a:rPr kumimoji="0" lang="en-IN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Punjab State Government)</a:t>
                      </a:r>
                      <a:endParaRPr kumimoji="0" lang="en-IN" sz="1400" b="1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1135.67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j-lt"/>
                        </a:rPr>
                        <a:t>Nil</a:t>
                      </a:r>
                      <a:endParaRPr lang="en-IN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93558" y="1066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(Rs. in </a:t>
            </a:r>
            <a:r>
              <a:rPr lang="en-US" sz="1400" dirty="0" err="1" smtClean="0">
                <a:latin typeface="+mj-lt"/>
              </a:rPr>
              <a:t>Crs</a:t>
            </a:r>
            <a:r>
              <a:rPr lang="en-US" sz="1400" dirty="0" smtClean="0">
                <a:latin typeface="+mj-lt"/>
              </a:rPr>
              <a:t>.)</a:t>
            </a:r>
            <a:endParaRPr lang="en-IN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209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7543800" cy="59012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Food Credit – Credit availed by Govt of Punjab State  </a:t>
            </a:r>
            <a:endParaRPr lang="en-I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077200" cy="3810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Sanctioned Limit – Rs 2500.52 Crore.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Amount O/s – Rs 2206.11 Crore.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Provision on standard Asset – Rs 165.46 Cr @ 7.5% in terms of RBI letter No DBR.No.BP.13018/21.04.048/2015-16 dt 12.04.2016. 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17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8800" y="1643052"/>
            <a:ext cx="243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629DD1"/>
                </a:solidFill>
              </a:rPr>
              <a:t> </a:t>
            </a:r>
            <a:br>
              <a:rPr lang="en-US" b="1" i="1" dirty="0" smtClean="0">
                <a:solidFill>
                  <a:srgbClr val="629DD1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81697"/>
              </p:ext>
            </p:extLst>
          </p:nvPr>
        </p:nvGraphicFramePr>
        <p:xfrm>
          <a:off x="609600" y="1207068"/>
          <a:ext cx="7920062" cy="4937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0022"/>
                <a:gridCol w="1710013"/>
                <a:gridCol w="1800014"/>
                <a:gridCol w="1710013"/>
              </a:tblGrid>
              <a:tr h="45060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/>
                        <a:t>Domestic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Mangal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Mangal"/>
                        </a:rPr>
                        <a:t>Foreign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Mangal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Mangal"/>
                        </a:rPr>
                        <a:t>Global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Mangal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3430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FY 12-13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Mangal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8,188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333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8,521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8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/>
                        <a:t>FY 13-14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Mangal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5,861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180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6,041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25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FY 2014-15 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7,777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425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8,202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 pitchFamily="34" charset="0"/>
                        </a:rPr>
                        <a:t>FY 2015-16 ( Q1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 pitchFamily="34" charset="0"/>
                        </a:rPr>
                        <a:t> )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 pitchFamily="34" charset="0"/>
                        </a:rPr>
                        <a:t> 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99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99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FY 2015-16 ( Q2 ) 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201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201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 pitchFamily="34" charset="0"/>
                        </a:rPr>
                        <a:t>FY 2015-16 ( Q3 ) 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327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327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 pitchFamily="34" charset="0"/>
                        </a:rPr>
                        <a:t>FY 2015-16 ( Q4 )  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246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246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3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TOTAL RESTRUCTURED PORTFOLIO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27857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1318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29,175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25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Of Which       a) Standard 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12520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352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12,872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607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 pitchFamily="34" charset="0"/>
                        </a:rPr>
                        <a:t>                         b) NPA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15337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966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16,303</a:t>
                      </a:r>
                      <a:endParaRPr lang="en-US" sz="1500" b="1" i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96200" y="930069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Crores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Restructured Assets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934200" y="6288112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1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30137"/>
              </p:ext>
            </p:extLst>
          </p:nvPr>
        </p:nvGraphicFramePr>
        <p:xfrm>
          <a:off x="457198" y="1524000"/>
          <a:ext cx="8153404" cy="4604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7194"/>
                <a:gridCol w="1235242"/>
                <a:gridCol w="1235242"/>
                <a:gridCol w="1235242"/>
                <a:gridCol w="1235242"/>
                <a:gridCol w="1235242"/>
              </a:tblGrid>
              <a:tr h="718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Item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 15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Jun</a:t>
                      </a:r>
                      <a:r>
                        <a:rPr lang="en-US" sz="15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Sep 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Dec 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Mar 16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CDR Restructuring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4,992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3,832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3,169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2,188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1,686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latin typeface="+mj-lt"/>
                        </a:rPr>
                        <a:t>    Domestic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4,693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3,689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3,023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2,054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1,584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latin typeface="+mj-lt"/>
                        </a:rPr>
                        <a:t> </a:t>
                      </a:r>
                      <a:r>
                        <a:rPr lang="en-US" sz="1500" u="none" strike="noStrike" baseline="0" dirty="0" smtClean="0">
                          <a:latin typeface="+mj-lt"/>
                        </a:rPr>
                        <a:t>   </a:t>
                      </a:r>
                      <a:r>
                        <a:rPr lang="en-US" sz="1500" u="none" strike="noStrike" dirty="0" smtClean="0">
                          <a:latin typeface="+mj-lt"/>
                        </a:rPr>
                        <a:t>Foreign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299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143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146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134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102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Other Restructuring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16,826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15,559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16,138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15,082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11,186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latin typeface="+mj-lt"/>
                        </a:rPr>
                        <a:t>    Domestic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15,487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14,226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15,655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14,642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10,936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latin typeface="+mj-lt"/>
                        </a:rPr>
                        <a:t> </a:t>
                      </a:r>
                      <a:r>
                        <a:rPr lang="en-US" sz="1500" u="none" strike="noStrike" baseline="0" dirty="0" smtClean="0">
                          <a:latin typeface="+mj-lt"/>
                        </a:rPr>
                        <a:t>   </a:t>
                      </a:r>
                      <a:r>
                        <a:rPr lang="en-US" sz="1500" u="none" strike="noStrike" dirty="0" smtClean="0">
                          <a:latin typeface="+mj-lt"/>
                        </a:rPr>
                        <a:t>Foreign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1,339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1,333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483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440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250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21,828</a:t>
                      </a:r>
                    </a:p>
                    <a:p>
                      <a:pPr algn="r" fontAlgn="b"/>
                      <a:r>
                        <a:rPr lang="en-US" sz="15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(5.30%)</a:t>
                      </a:r>
                      <a:endParaRPr lang="en-US" sz="15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19,391</a:t>
                      </a:r>
                    </a:p>
                    <a:p>
                      <a:pPr algn="r" fontAlgn="b"/>
                      <a:r>
                        <a:rPr lang="en-US" sz="15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(4.90%)</a:t>
                      </a:r>
                      <a:endParaRPr lang="en-US" sz="15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19,307</a:t>
                      </a:r>
                    </a:p>
                    <a:p>
                      <a:pPr algn="r" fontAlgn="b"/>
                      <a:r>
                        <a:rPr lang="en-US" sz="15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(4.88%)</a:t>
                      </a:r>
                      <a:endParaRPr lang="en-US" sz="15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17,270</a:t>
                      </a:r>
                    </a:p>
                    <a:p>
                      <a:pPr algn="r" fontAlgn="b"/>
                      <a:r>
                        <a:rPr lang="en-US" sz="15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(4.34%)</a:t>
                      </a:r>
                      <a:endParaRPr lang="en-US" sz="15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12,872 (3.37%)</a:t>
                      </a:r>
                      <a:endParaRPr lang="en-US" sz="1500" b="1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Domestic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20,180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17,915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18,678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16,696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12,520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</a:t>
                      </a:r>
                      <a:r>
                        <a:rPr lang="en-US" sz="1500" b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Foreign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1,638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1,476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629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574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352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848600" y="1080700"/>
            <a:ext cx="994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. in </a:t>
            </a:r>
            <a:r>
              <a:rPr lang="en-US" sz="1200" dirty="0" err="1" smtClean="0">
                <a:solidFill>
                  <a:prstClr val="black"/>
                </a:solidFill>
              </a:rPr>
              <a:t>Crores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809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prstClr val="white"/>
                </a:solidFill>
                <a:latin typeface="Georgia" pitchFamily="18" charset="0"/>
              </a:rPr>
              <a:t>Standard Restructured Advances - Sequential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934200" y="6288112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1692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Figures in ( ) represents % to Gross Advances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7257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15843"/>
              </p:ext>
            </p:extLst>
          </p:nvPr>
        </p:nvGraphicFramePr>
        <p:xfrm>
          <a:off x="228590" y="1295403"/>
          <a:ext cx="8610609" cy="4952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7837"/>
                <a:gridCol w="692949"/>
                <a:gridCol w="692949"/>
                <a:gridCol w="692949"/>
                <a:gridCol w="692949"/>
                <a:gridCol w="692949"/>
                <a:gridCol w="692949"/>
                <a:gridCol w="890933"/>
                <a:gridCol w="703461"/>
                <a:gridCol w="680684"/>
              </a:tblGrid>
              <a:tr h="462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Restructured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Portfolio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FY 2013-14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FY 2014-15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FY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2015-16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7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NPA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STD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NPA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NPA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57" marR="8057" marT="8057" marB="0" anchor="ctr">
                    <a:solidFill>
                      <a:srgbClr val="007DC5"/>
                    </a:solidFill>
                  </a:tcPr>
                </a:tc>
              </a:tr>
              <a:tr h="713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Restructured as at April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17,640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3,783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21,423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18,870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4,466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23,336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20,180 </a:t>
                      </a: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8,057 </a:t>
                      </a: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28,237 </a:t>
                      </a:r>
                    </a:p>
                  </a:txBody>
                  <a:tcPr marL="8057" marR="8057" marT="8057" marB="0" anchor="ctr"/>
                </a:tc>
              </a:tr>
              <a:tr h="47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Fresh Restructuring during the FY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4,397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1,016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5,413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5,223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1,104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6,327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634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920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1,554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</a:tr>
              <a:tr h="47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Accounts slipped during FY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-1,754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1,754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-3,773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3,773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-  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-6,720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6,720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</a:tr>
              <a:tr h="47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Closed during FY**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-1,372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-1,664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-3,036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-1,727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-1,451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-3,178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-687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-398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-1,085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</a:tr>
              <a:tr h="47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Change in outstanding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-299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-165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-464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1,126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626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1,752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-1,027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178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-849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</a:tr>
              <a:tr h="47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Upgraded during the 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258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-258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-  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461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-461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- 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-140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</a:tr>
              <a:tr h="713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Restructured as at March 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18,870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4,466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23,336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20,180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8,057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28,237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12,520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15,337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27,857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057" marR="8057" marT="8057" marB="0" anchor="ctr"/>
                </a:tc>
              </a:tr>
              <a:tr h="327892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** Includes accounts Sold to ARC/ Total restructured dues paid off, Restructured loan facility paid off .i.e. only CC facility remains.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57" marR="8057" marT="805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37" y="398479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000" b="1" dirty="0">
                <a:solidFill>
                  <a:schemeClr val="bg1"/>
                </a:solidFill>
              </a:rPr>
              <a:t>Movement in Restructured Portfolio </a:t>
            </a:r>
            <a:r>
              <a:rPr lang="en-US" sz="2000" b="1" dirty="0" smtClean="0">
                <a:solidFill>
                  <a:schemeClr val="bg1"/>
                </a:solidFill>
              </a:rPr>
              <a:t>as </a:t>
            </a:r>
            <a:r>
              <a:rPr lang="en-US" sz="2000" b="1" dirty="0">
                <a:solidFill>
                  <a:schemeClr val="bg1"/>
                </a:solidFill>
              </a:rPr>
              <a:t>on </a:t>
            </a:r>
            <a:r>
              <a:rPr lang="en-US" sz="2000" b="1" dirty="0" smtClean="0">
                <a:solidFill>
                  <a:schemeClr val="bg1"/>
                </a:solidFill>
              </a:rPr>
              <a:t>31.03.2016 (Domestic)</a:t>
            </a:r>
            <a:endParaRPr lang="en-US" sz="20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32460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74D366-50C9-4F8B-B1F4-C06F25AE6B2F}" type="slidenum">
              <a:rPr lang="en-US" sz="1200" smtClean="0">
                <a:latin typeface="Arial" pitchFamily="34" charset="0"/>
                <a:cs typeface="Arial" pitchFamily="34" charset="0"/>
              </a:rPr>
              <a:pPr algn="r">
                <a:defRPr/>
              </a:pPr>
              <a:t>14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2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18634" y="914400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Crores)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57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Flexible Structuring under 5/25 Scheme</a:t>
            </a:r>
            <a:endParaRPr lang="en-IN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700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Bank has approved flexible structuring of 10 projects under 5/25 Flexible Structuring Scheme. Total Sanctioned Amount under Flexible structuring of Rs. 2,165.35 Crores.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Total number of SDR cases is 18 accounts (out of which 9 accounts were approved, 2 were declined while 7 are under process).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2000" dirty="0" smtClean="0"/>
              <a:t>Total exposre:Rs.40,544 crore out of which, BOI’s exposure: Rs.2,378 crore .</a:t>
            </a:r>
            <a:endParaRPr lang="en-IN" sz="2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0214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944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SMA-0,1,2 ACCOUNTS – AS ON 31.03.2016 </a:t>
            </a:r>
          </a:p>
          <a:p>
            <a:endParaRPr lang="en-US" sz="1200" b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749877"/>
              </p:ext>
            </p:extLst>
          </p:nvPr>
        </p:nvGraphicFramePr>
        <p:xfrm>
          <a:off x="533400" y="1752600"/>
          <a:ext cx="7892523" cy="44367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0523"/>
                <a:gridCol w="1364200"/>
                <a:gridCol w="1066800"/>
                <a:gridCol w="1066800"/>
                <a:gridCol w="1524000"/>
                <a:gridCol w="1600200"/>
              </a:tblGrid>
              <a:tr h="15659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VERTICAL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144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No.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of Borrowers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FB O/S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NF O/s          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FB+NFB O/S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Exposure with us </a:t>
                      </a:r>
                    </a:p>
                  </a:txBody>
                  <a:tcPr marL="92573" marR="92573" marT="45698" marB="4569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7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SMA-0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2690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</a:tr>
              <a:tr h="517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SMA-1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7188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8396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12253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</a:tr>
              <a:tr h="514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8179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9860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14943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</a:tr>
              <a:tr h="517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Mangal"/>
                        </a:rPr>
                        <a:t>SMA-2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11089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1793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12882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18755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</a:tr>
              <a:tr h="774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19268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3474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22742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33698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48823C-16F7-4AAC-A6A9-95356169A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655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FF6600"/>
              </a:solidFill>
              <a:latin typeface="Bookman Old Style" pitchFamily="18" charset="0"/>
            </a:endParaRPr>
          </a:p>
          <a:p>
            <a:r>
              <a:rPr lang="en-US" sz="1400" b="1" dirty="0">
                <a:solidFill>
                  <a:srgbClr val="FF6600"/>
                </a:solidFill>
                <a:latin typeface="Bookman Old Style" pitchFamily="18" charset="0"/>
              </a:rPr>
              <a:t>REPORTED TO RBI-CRILC (Central Repository of Information on Large Credits) </a:t>
            </a:r>
          </a:p>
          <a:p>
            <a:r>
              <a:rPr lang="en-US" sz="1400" b="1" dirty="0">
                <a:solidFill>
                  <a:srgbClr val="FF6600"/>
                </a:solidFill>
                <a:latin typeface="Bookman Old Style" pitchFamily="18" charset="0"/>
              </a:rPr>
              <a:t>EXPOSURE OF RS. 5 Crore and above</a:t>
            </a:r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43566" y="990600"/>
            <a:ext cx="1061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" pitchFamily="2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 Crores)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32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52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/>
              <a:t>Sale of Assets to ARCs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32460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74D366-50C9-4F8B-B1F4-C06F25AE6B2F}" type="slidenum">
              <a:rPr lang="en-US" sz="1200" smtClean="0">
                <a:latin typeface="Arial" pitchFamily="34" charset="0"/>
                <a:cs typeface="Arial" pitchFamily="34" charset="0"/>
              </a:rPr>
              <a:pPr algn="r">
                <a:defRPr/>
              </a:pPr>
              <a:t>17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01318" y="128265"/>
            <a:ext cx="1061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 smtClean="0">
                <a:solidFill>
                  <a:prstClr val="black"/>
                </a:solidFill>
              </a:rPr>
              <a:t> in Crores)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06896"/>
              </p:ext>
            </p:extLst>
          </p:nvPr>
        </p:nvGraphicFramePr>
        <p:xfrm>
          <a:off x="138752" y="1046394"/>
          <a:ext cx="8776653" cy="53690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9187"/>
                <a:gridCol w="992861"/>
                <a:gridCol w="1066800"/>
                <a:gridCol w="1066800"/>
                <a:gridCol w="990600"/>
                <a:gridCol w="990600"/>
                <a:gridCol w="1066800"/>
                <a:gridCol w="1143005"/>
              </a:tblGrid>
              <a:tr h="65771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  2013-14</a:t>
                      </a:r>
                      <a:endParaRPr lang="en-US" sz="1800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</a:t>
                      </a:r>
                    </a:p>
                    <a:p>
                      <a:pPr algn="ctr"/>
                      <a:r>
                        <a:rPr lang="en-US" sz="1800" dirty="0" smtClean="0"/>
                        <a:t> 2014-15</a:t>
                      </a:r>
                      <a:endParaRPr lang="en-US" sz="1800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Q1</a:t>
                      </a:r>
                    </a:p>
                    <a:p>
                      <a:pPr algn="ctr"/>
                      <a:r>
                        <a:rPr lang="en-US" sz="1800" dirty="0" smtClean="0"/>
                        <a:t>FY</a:t>
                      </a:r>
                    </a:p>
                    <a:p>
                      <a:pPr algn="ctr"/>
                      <a:r>
                        <a:rPr lang="en-US" sz="1800" dirty="0" smtClean="0"/>
                        <a:t>  2015-16</a:t>
                      </a:r>
                      <a:endParaRPr lang="en-US" sz="1800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Q2  </a:t>
                      </a:r>
                    </a:p>
                    <a:p>
                      <a:pPr algn="ctr"/>
                      <a:r>
                        <a:rPr lang="en-US" sz="1800" dirty="0" smtClean="0"/>
                        <a:t>FY </a:t>
                      </a:r>
                    </a:p>
                    <a:p>
                      <a:pPr algn="ctr"/>
                      <a:r>
                        <a:rPr lang="en-US" sz="1800" dirty="0" smtClean="0"/>
                        <a:t>2015-16</a:t>
                      </a:r>
                      <a:endParaRPr lang="en-US" sz="1800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Q3  </a:t>
                      </a:r>
                    </a:p>
                    <a:p>
                      <a:pPr algn="ctr"/>
                      <a:r>
                        <a:rPr lang="en-US" sz="1800" dirty="0" smtClean="0"/>
                        <a:t>FY </a:t>
                      </a:r>
                    </a:p>
                    <a:p>
                      <a:pPr algn="ctr"/>
                      <a:r>
                        <a:rPr lang="en-US" sz="1800" dirty="0" smtClean="0"/>
                        <a:t>2015-16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       Q4  </a:t>
                      </a:r>
                    </a:p>
                    <a:p>
                      <a:pPr algn="ctr"/>
                      <a:r>
                        <a:rPr lang="en-US" sz="1800" dirty="0" smtClean="0"/>
                        <a:t>FY </a:t>
                      </a:r>
                    </a:p>
                    <a:p>
                      <a:pPr algn="ctr"/>
                      <a:r>
                        <a:rPr lang="en-US" sz="1800" dirty="0" smtClean="0"/>
                        <a:t>2015-16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FY</a:t>
                      </a:r>
                    </a:p>
                    <a:p>
                      <a:pPr algn="ctr"/>
                      <a:r>
                        <a:rPr lang="en-US" sz="1800" dirty="0" smtClean="0"/>
                        <a:t> 2015-16</a:t>
                      </a:r>
                    </a:p>
                    <a:p>
                      <a:pPr algn="ctr"/>
                      <a:r>
                        <a:rPr lang="en-US" sz="1800" dirty="0" smtClean="0"/>
                        <a:t>(full Year)</a:t>
                      </a:r>
                      <a:endParaRPr lang="en-US" sz="1800" dirty="0"/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77715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Net Outstanding of Accounts sold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4,743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2,844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148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/>
                        <a:t>Of</a:t>
                      </a:r>
                      <a:r>
                        <a:rPr lang="en-US" sz="1600" b="0" i="1" baseline="0" dirty="0" smtClean="0"/>
                        <a:t> which,</a:t>
                      </a:r>
                      <a:endParaRPr lang="en-US" sz="1600" b="0" i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9919"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 smtClean="0"/>
                        <a:t>Prudential</a:t>
                      </a:r>
                      <a:r>
                        <a:rPr lang="en-US" sz="1600" b="0" i="1" baseline="0" dirty="0" smtClean="0"/>
                        <a:t> written off (PWO) Accounts sold</a:t>
                      </a:r>
                      <a:endParaRPr lang="en-US" sz="1600" b="0" i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2,304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191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Existing</a:t>
                      </a:r>
                      <a:r>
                        <a:rPr lang="en-US" sz="1600" b="0" baseline="0" dirty="0" smtClean="0"/>
                        <a:t> Gross NPAs sold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1,375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1,575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133*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715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 smtClean="0"/>
                        <a:t> SMA-2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1,064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1,028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00800"/>
            <a:ext cx="2831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Non fund based of already sold accounts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33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78153"/>
              </p:ext>
            </p:extLst>
          </p:nvPr>
        </p:nvGraphicFramePr>
        <p:xfrm>
          <a:off x="711040" y="1447800"/>
          <a:ext cx="7772394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219"/>
                <a:gridCol w="1112635"/>
                <a:gridCol w="1112635"/>
                <a:gridCol w="1112635"/>
                <a:gridCol w="1112635"/>
                <a:gridCol w="1112635"/>
              </a:tblGrid>
              <a:tr h="916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Item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Mar-15</a:t>
                      </a: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June-15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Sept.-15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Dec.-15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           Mar-16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</a:tr>
              <a:tr h="4365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389,534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368,725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365,891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361,395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331,783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SUB-STANDARD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9,120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10,633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11,706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12,081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14,392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54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DOUBTFUL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12,158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15,075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16,616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22,975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33,443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6,550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8,024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8,381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8,709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14,976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4,828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6,475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7,755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13,338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16,543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0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780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576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480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928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1,924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915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1,181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1,571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1,463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2,044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98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22,193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26,889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29,893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36,519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49,879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GROSS ADVANCES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411,727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395,614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395,784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397,914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381,662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56352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88996" y="942201"/>
            <a:ext cx="994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. in Crores)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810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Assets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Classification –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Sequential (Global)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00572"/>
              </p:ext>
            </p:extLst>
          </p:nvPr>
        </p:nvGraphicFramePr>
        <p:xfrm>
          <a:off x="457196" y="1752601"/>
          <a:ext cx="7848603" cy="44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4"/>
                <a:gridCol w="992091"/>
                <a:gridCol w="1123577"/>
                <a:gridCol w="1123577"/>
                <a:gridCol w="1123577"/>
                <a:gridCol w="1123577"/>
              </a:tblGrid>
              <a:tr h="90621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Mar-15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June-15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j-lt"/>
                          <a:cs typeface="Calibri" pitchFamily="34" charset="0"/>
                        </a:rPr>
                        <a:t>Sep-15</a:t>
                      </a: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j-lt"/>
                          <a:cs typeface="Calibri" pitchFamily="34" charset="0"/>
                        </a:rPr>
                        <a:t>Dec-15</a:t>
                      </a: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Mar-16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rgbClr val="007DC5"/>
                    </a:solidFill>
                  </a:tcPr>
                </a:tc>
              </a:tr>
              <a:tr h="68582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+mj-lt"/>
                        </a:rPr>
                        <a:t>Gross NPA</a:t>
                      </a:r>
                      <a:endParaRPr lang="en-US" sz="1500" b="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22,193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26,889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29,893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36,519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49,879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+mj-lt"/>
                        </a:rPr>
                        <a:t>Net NPA</a:t>
                      </a:r>
                      <a:endParaRPr lang="en-US" sz="1500" b="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13,518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15,789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16,466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19,979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27,996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561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+mj-lt"/>
                        </a:rPr>
                        <a:t>Gross</a:t>
                      </a:r>
                      <a:r>
                        <a:rPr lang="en-US" sz="1500" baseline="0" dirty="0" smtClean="0">
                          <a:latin typeface="+mj-lt"/>
                        </a:rPr>
                        <a:t> NPA %</a:t>
                      </a:r>
                      <a:endParaRPr lang="en-US" sz="1500" b="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5.39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6.80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7.55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9.18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13.07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816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+mj-lt"/>
                        </a:rPr>
                        <a:t>Net NPA %</a:t>
                      </a:r>
                      <a:endParaRPr lang="en-US" sz="1500" b="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3.36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4.11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j-lt"/>
                          <a:cs typeface="Calibri" pitchFamily="34" charset="0"/>
                        </a:rPr>
                        <a:t>4.31</a:t>
                      </a:r>
                      <a:endParaRPr lang="en-US" sz="1600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5.25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7.79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6532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+mj-lt"/>
                        </a:rPr>
                        <a:t>Provision Coverage Ratio %</a:t>
                      </a:r>
                      <a:endParaRPr lang="en-US" sz="15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52.40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52.15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55.08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54.50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51.14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T="45683" marB="4568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400" y="381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Asset Quality –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Sequential  (Global)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  <a:p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56352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06562" y="1385248"/>
            <a:ext cx="994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. in Crores)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72704"/>
              </p:ext>
            </p:extLst>
          </p:nvPr>
        </p:nvGraphicFramePr>
        <p:xfrm>
          <a:off x="228600" y="1219200"/>
          <a:ext cx="4191000" cy="532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19200"/>
                <a:gridCol w="990600"/>
              </a:tblGrid>
              <a:tr h="46404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  FY</a:t>
                      </a:r>
                      <a:r>
                        <a:rPr lang="en-US" baseline="0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DC5"/>
                    </a:solidFill>
                  </a:tcPr>
                </a:tc>
              </a:tr>
              <a:tr h="6789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Rs.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Crore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YoY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Growth %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464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Business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894667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-5.19%</a:t>
                      </a:r>
                      <a:endParaRPr lang="en-US" sz="1600" dirty="0"/>
                    </a:p>
                  </a:txBody>
                  <a:tcPr anchor="ctr"/>
                </a:tc>
              </a:tr>
              <a:tr h="464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Deposits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513005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-3.55%</a:t>
                      </a:r>
                      <a:endParaRPr lang="en-US" sz="1600" dirty="0"/>
                    </a:p>
                  </a:txBody>
                  <a:tcPr anchor="ctr"/>
                </a:tc>
              </a:tr>
              <a:tr h="464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Gross Advances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381662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-7.30%</a:t>
                      </a:r>
                      <a:endParaRPr lang="en-US" sz="1600" dirty="0"/>
                    </a:p>
                  </a:txBody>
                  <a:tcPr anchor="ctr"/>
                </a:tc>
              </a:tr>
              <a:tr h="464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CASA deposits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127924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11.84%</a:t>
                      </a:r>
                      <a:endParaRPr lang="en-US" sz="1600" dirty="0"/>
                    </a:p>
                  </a:txBody>
                  <a:tcPr anchor="ctr"/>
                </a:tc>
              </a:tr>
              <a:tr h="731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Priority Sector Advances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104656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5.31%</a:t>
                      </a:r>
                      <a:endParaRPr lang="en-US" sz="1600" dirty="0"/>
                    </a:p>
                  </a:txBody>
                  <a:tcPr anchor="ctr"/>
                </a:tc>
              </a:tr>
              <a:tr h="4356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MSME Advances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0.11%</a:t>
                      </a:r>
                      <a:endParaRPr lang="en-US" sz="1600" dirty="0"/>
                    </a:p>
                  </a:txBody>
                  <a:tcPr anchor="ctr"/>
                </a:tc>
              </a:tr>
              <a:tr h="4356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Retail Advances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10.61%</a:t>
                      </a:r>
                      <a:endParaRPr lang="en-US" sz="1600" dirty="0"/>
                    </a:p>
                  </a:txBody>
                  <a:tcPr anchor="ctr"/>
                </a:tc>
              </a:tr>
              <a:tr h="4356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</a:t>
                      </a:r>
                      <a:r>
                        <a:rPr lang="en-US" sz="1600" baseline="0" dirty="0" smtClean="0"/>
                        <a:t> Interest Income (Q4)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11.94%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2832"/>
              </p:ext>
            </p:extLst>
          </p:nvPr>
        </p:nvGraphicFramePr>
        <p:xfrm>
          <a:off x="4648200" y="1066800"/>
          <a:ext cx="43434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905000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Ratios</a:t>
                      </a:r>
                      <a:r>
                        <a:rPr lang="en-US" baseline="0" dirty="0" smtClean="0"/>
                        <a:t> for  Q4  FY16</a:t>
                      </a:r>
                      <a:endParaRPr lang="en-US" dirty="0"/>
                    </a:p>
                  </a:txBody>
                  <a:tcP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DC5"/>
                    </a:solidFill>
                  </a:tcPr>
                </a:tc>
              </a:tr>
              <a:tr h="2984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(in 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1481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Gross</a:t>
                      </a:r>
                      <a:r>
                        <a:rPr lang="en-US" sz="1600" baseline="0" dirty="0" smtClean="0"/>
                        <a:t> NPA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13.07%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93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 NPA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7.79%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395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Provision</a:t>
                      </a:r>
                      <a:r>
                        <a:rPr lang="en-US" sz="1600" baseline="0" dirty="0" smtClean="0"/>
                        <a:t> Coverage Ratio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51.14% </a:t>
                      </a:r>
                    </a:p>
                    <a:p>
                      <a:pPr algn="ctr"/>
                      <a:r>
                        <a:rPr lang="en-US" sz="1600" i="1" dirty="0" smtClean="0"/>
                        <a:t>(52.40 %</a:t>
                      </a:r>
                      <a:r>
                        <a:rPr lang="en-US" sz="1600" i="1" baseline="0" dirty="0" smtClean="0"/>
                        <a:t> in Mar-15)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2853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CASA (%)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611"/>
                          </a:solidFill>
                        </a:rPr>
                        <a:t> 34.18%</a:t>
                      </a: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rgbClr val="002611"/>
                          </a:solidFill>
                        </a:rPr>
                        <a:t>(29.48 %</a:t>
                      </a:r>
                      <a:r>
                        <a:rPr lang="en-US" sz="1600" i="1" baseline="0" dirty="0" smtClean="0">
                          <a:solidFill>
                            <a:srgbClr val="00261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002611"/>
                          </a:solidFill>
                        </a:rPr>
                        <a:t>in Mar-15)</a:t>
                      </a:r>
                      <a:endParaRPr lang="en-US" sz="1600" i="1" dirty="0">
                        <a:solidFill>
                          <a:srgbClr val="002611"/>
                        </a:solidFill>
                      </a:endParaRPr>
                    </a:p>
                  </a:txBody>
                  <a:tcPr anchor="ctr"/>
                </a:tc>
              </a:tr>
              <a:tr h="9050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NIM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(Full Year)           </a:t>
                      </a:r>
                      <a:r>
                        <a:rPr lang="en-US" sz="1600" dirty="0" smtClean="0"/>
                        <a:t>Global                                                   </a:t>
                      </a:r>
                    </a:p>
                    <a:p>
                      <a:r>
                        <a:rPr lang="en-US" sz="1600" dirty="0" smtClean="0"/>
                        <a:t>                               Domestic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2.11</a:t>
                      </a:r>
                    </a:p>
                    <a:p>
                      <a:pPr algn="ctr"/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(2.11 in Mar-15)</a:t>
                      </a:r>
                    </a:p>
                    <a:p>
                      <a:pPr algn="ctr"/>
                      <a:r>
                        <a:rPr lang="en-US" sz="1600" b="1" dirty="0" smtClean="0"/>
                        <a:t> 2.50</a:t>
                      </a:r>
                    </a:p>
                    <a:p>
                      <a:pPr algn="ctr"/>
                      <a:r>
                        <a:rPr lang="en-US" sz="1600" i="1" dirty="0" smtClean="0"/>
                        <a:t> (2.49 in Mar-15)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3310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</a:t>
                      </a:r>
                      <a:r>
                        <a:rPr lang="en-US" sz="1600" baseline="0" dirty="0" smtClean="0"/>
                        <a:t> to income Ratio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61.76</a:t>
                      </a:r>
                      <a:endParaRPr lang="en-US" sz="1600" dirty="0"/>
                    </a:p>
                  </a:txBody>
                  <a:tcPr anchor="ctr"/>
                </a:tc>
              </a:tr>
              <a:tr h="3310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</a:t>
                      </a:r>
                      <a:r>
                        <a:rPr lang="en-US" sz="1600" baseline="0" dirty="0" smtClean="0"/>
                        <a:t> Adequacy (Basel-III)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12.01%</a:t>
                      </a:r>
                      <a:endParaRPr lang="en-US" sz="1600" dirty="0"/>
                    </a:p>
                  </a:txBody>
                  <a:tcPr anchor="ctr"/>
                </a:tc>
              </a:tr>
              <a:tr h="3310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- CET1 (%)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7.97%</a:t>
                      </a:r>
                      <a:endParaRPr lang="en-US" sz="1600" dirty="0"/>
                    </a:p>
                  </a:txBody>
                  <a:tcPr anchor="ctr"/>
                </a:tc>
              </a:tr>
              <a:tr h="3310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-Tier- 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9.03%</a:t>
                      </a:r>
                      <a:endParaRPr lang="en-US" sz="1600" dirty="0"/>
                    </a:p>
                  </a:txBody>
                  <a:tcPr anchor="ctr"/>
                </a:tc>
              </a:tr>
              <a:tr h="426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                           -Tier- II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2.98%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PERFORMANCE AT A GLANCE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93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18634" y="914400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Crores)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  <a:latin typeface="Georgia" pitchFamily="18" charset="0"/>
              </a:rPr>
              <a:t>Movement </a:t>
            </a:r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of </a:t>
            </a:r>
            <a:r>
              <a:rPr lang="en-IN" sz="2400" dirty="0">
                <a:solidFill>
                  <a:schemeClr val="bg1"/>
                </a:solidFill>
                <a:latin typeface="Georgia" pitchFamily="18" charset="0"/>
              </a:rPr>
              <a:t>N</a:t>
            </a:r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PA </a:t>
            </a:r>
            <a:r>
              <a:rPr lang="en-IN" sz="2400" dirty="0">
                <a:solidFill>
                  <a:schemeClr val="bg1"/>
                </a:solidFill>
                <a:latin typeface="Georgia" pitchFamily="18" charset="0"/>
              </a:rPr>
              <a:t>–Global </a:t>
            </a:r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(Q-o-Q</a:t>
            </a:r>
            <a:r>
              <a:rPr lang="en-IN" sz="2400" dirty="0">
                <a:solidFill>
                  <a:schemeClr val="bg1"/>
                </a:solidFill>
                <a:latin typeface="Georgia" pitchFamily="18" charset="0"/>
              </a:rPr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52607"/>
              </p:ext>
            </p:extLst>
          </p:nvPr>
        </p:nvGraphicFramePr>
        <p:xfrm>
          <a:off x="463498" y="1371600"/>
          <a:ext cx="8077202" cy="4876801"/>
        </p:xfrm>
        <a:graphic>
          <a:graphicData uri="http://schemas.openxmlformats.org/drawingml/2006/table">
            <a:tbl>
              <a:tblPr/>
              <a:tblGrid>
                <a:gridCol w="2136922"/>
                <a:gridCol w="1188056"/>
                <a:gridCol w="1188056"/>
                <a:gridCol w="1188056"/>
                <a:gridCol w="1188056"/>
                <a:gridCol w="1188056"/>
              </a:tblGrid>
              <a:tr h="700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r>
                        <a:rPr lang="en-US" sz="15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2015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Sep 2015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Dec2015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Mar</a:t>
                      </a:r>
                      <a:r>
                        <a:rPr lang="en-US" sz="15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5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708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Opening 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16,694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22,193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26,889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29893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36,519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5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1" i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Less :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Recovery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255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468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799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870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1,214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1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600" b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Upgradation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1,193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1459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1523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1,829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11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Write Off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989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789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402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68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reduction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1,048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1,839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3247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3181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3,445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7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Add :  Slippages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6,547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6,535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6250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9808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16,805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61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Closing 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22,193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26,889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29,893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36,519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49,879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593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18634" y="914400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Crores)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  <a:latin typeface="Georgia" pitchFamily="18" charset="0"/>
              </a:rPr>
              <a:t>Movement </a:t>
            </a:r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of NPA(Including AQR) </a:t>
            </a:r>
            <a:r>
              <a:rPr lang="en-IN" sz="2400" dirty="0">
                <a:solidFill>
                  <a:schemeClr val="bg1"/>
                </a:solidFill>
                <a:latin typeface="Georgia" pitchFamily="18" charset="0"/>
              </a:rPr>
              <a:t>–Global </a:t>
            </a:r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(Y-O-Y) 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9005"/>
              </p:ext>
            </p:extLst>
          </p:nvPr>
        </p:nvGraphicFramePr>
        <p:xfrm>
          <a:off x="152400" y="1191399"/>
          <a:ext cx="8534401" cy="5395917"/>
        </p:xfrm>
        <a:graphic>
          <a:graphicData uri="http://schemas.openxmlformats.org/drawingml/2006/table">
            <a:tbl>
              <a:tblPr/>
              <a:tblGrid>
                <a:gridCol w="3124200"/>
                <a:gridCol w="2133600"/>
                <a:gridCol w="1676400"/>
                <a:gridCol w="1600201"/>
              </a:tblGrid>
              <a:tr h="637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r>
                        <a:rPr lang="en-US" sz="15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Mar</a:t>
                      </a:r>
                      <a:r>
                        <a:rPr lang="en-US" sz="15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5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Variation                                    (Y-o-Y)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301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400" b="1" u="none" strike="noStrike" dirty="0">
                          <a:effectLst/>
                          <a:latin typeface="+mn-lt"/>
                          <a:cs typeface="Calibri" pitchFamily="34" charset="0"/>
                        </a:rPr>
                        <a:t>Opening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11,869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22,193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Add:- Slippages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16,651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38,606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             Out of which   AQR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10,052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Sub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28,520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60,799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Less:-  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2,688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3,555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en-US" sz="1400" b="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              Upgradation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2,381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4,992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400" b="0" u="none" strike="noStrike" dirty="0"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400" b="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             Write Off and Rev. of URI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1,258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2,374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8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400" b="0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 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  <a:cs typeface="Calibri" pitchFamily="34" charset="0"/>
                        </a:rPr>
                        <a:t>Total reduction*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6,327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10,921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82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     Out of which NPA sold to ARC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2,844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-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982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    Total reduction of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NPA excldg. ARC sale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3,483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10,921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Gross NPA (Closing Balance)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22,193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49,879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22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Provision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8,676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21,883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8046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                   Out of which AQR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4,073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6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Net NPA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13,517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27,996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3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Gross NPA (%)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5.39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13.07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Net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NPA  (%)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3.36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7.79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433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27626"/>
              </p:ext>
            </p:extLst>
          </p:nvPr>
        </p:nvGraphicFramePr>
        <p:xfrm>
          <a:off x="304800" y="1246299"/>
          <a:ext cx="8458201" cy="2541164"/>
        </p:xfrm>
        <a:graphic>
          <a:graphicData uri="http://schemas.openxmlformats.org/drawingml/2006/table">
            <a:tbl>
              <a:tblPr firstRow="1" bandRow="1"/>
              <a:tblGrid>
                <a:gridCol w="1595111"/>
                <a:gridCol w="1372618"/>
                <a:gridCol w="1372618"/>
                <a:gridCol w="1372618"/>
                <a:gridCol w="1372618"/>
                <a:gridCol w="1372618"/>
              </a:tblGrid>
              <a:tr h="433539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Sector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Mar- 15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Dec-15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Mar- 16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to Sectoral Advances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369366">
                <a:tc vMerge="1"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 15                Mar  16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39706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Agriculture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1,204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2,484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2,850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3.18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6.66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19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Industry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13,698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23,082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31,097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11.37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29.14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19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Services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4,993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7,449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8,471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5.09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10.56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19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Retail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350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673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706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1.22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1.92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605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20,245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33,688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43,124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6.99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16.05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315200" y="942201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b="1" dirty="0" smtClean="0">
                <a:latin typeface="Rupee Foradian" pitchFamily="34" charset="0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b="1" dirty="0" smtClean="0">
                <a:latin typeface="Calibri" pitchFamily="34" charset="0"/>
              </a:rPr>
              <a:t> in Crores</a:t>
            </a:r>
            <a:r>
              <a:rPr lang="en-US" sz="1200" dirty="0" smtClean="0">
                <a:latin typeface="Calibri" pitchFamily="34" charset="0"/>
              </a:rPr>
              <a:t>)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Sector wise NPA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7224" y="640080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738" y="914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Domestic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40225"/>
              </p:ext>
            </p:extLst>
          </p:nvPr>
        </p:nvGraphicFramePr>
        <p:xfrm>
          <a:off x="228601" y="4114801"/>
          <a:ext cx="8534398" cy="2449805"/>
        </p:xfrm>
        <a:graphic>
          <a:graphicData uri="http://schemas.openxmlformats.org/drawingml/2006/table">
            <a:tbl>
              <a:tblPr firstRow="1" bandRow="1"/>
              <a:tblGrid>
                <a:gridCol w="1807280"/>
                <a:gridCol w="1305262"/>
                <a:gridCol w="1405666"/>
                <a:gridCol w="1405666"/>
                <a:gridCol w="1305262"/>
                <a:gridCol w="1305262"/>
              </a:tblGrid>
              <a:tr h="518403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Sector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Mar-15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Dec-15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Mar- 16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to Sectoral</a:t>
                      </a: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Advances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302402">
                <a:tc vMerge="1">
                  <a:txBody>
                    <a:bodyPr/>
                    <a:lstStyle/>
                    <a:p>
                      <a:pPr algn="l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  15             Mar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 16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3024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Trade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2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Manufacturing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4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Real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Estate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9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Others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402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1,948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2,831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6,755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7034" y="3810000"/>
            <a:ext cx="159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Overseas</a:t>
            </a:r>
            <a:endParaRPr lang="en-US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315200" y="3787464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b="1" dirty="0" smtClean="0">
                <a:latin typeface="Rupee Foradian" pitchFamily="34" charset="0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b="1" dirty="0" smtClean="0">
                <a:latin typeface="Calibri" pitchFamily="34" charset="0"/>
              </a:rPr>
              <a:t> in  Crores</a:t>
            </a:r>
            <a:r>
              <a:rPr lang="en-US" sz="1200" dirty="0" smtClean="0">
                <a:latin typeface="Calibri" pitchFamily="34" charset="0"/>
              </a:rPr>
              <a:t>)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01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84399"/>
              </p:ext>
            </p:extLst>
          </p:nvPr>
        </p:nvGraphicFramePr>
        <p:xfrm>
          <a:off x="447081" y="1276698"/>
          <a:ext cx="8163519" cy="5292239"/>
        </p:xfrm>
        <a:graphic>
          <a:graphicData uri="http://schemas.openxmlformats.org/drawingml/2006/table">
            <a:tbl>
              <a:tblPr firstRow="1" bandRow="1"/>
              <a:tblGrid>
                <a:gridCol w="1356718"/>
                <a:gridCol w="760446"/>
                <a:gridCol w="939300"/>
                <a:gridCol w="781050"/>
                <a:gridCol w="988678"/>
                <a:gridCol w="963946"/>
                <a:gridCol w="937260"/>
                <a:gridCol w="1436121"/>
              </a:tblGrid>
              <a:tr h="7807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Limit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Mar- 15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Dec-15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Mar- 16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% Share to Gross Domestic  NPA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632836"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No. of A/c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Amount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No. of A/c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Amount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No. of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 A/c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Amount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%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5136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Upto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10 lakh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157353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191114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173627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23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Above 10 lakh to  50 lakh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23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Above 50 lakh to 1 crores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23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Above 1 crore to 10 crore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Above 10 crore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35,394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56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Domestic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163812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183441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76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Overseas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6,755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817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Global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163927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183587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49,879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902093" y="971266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b="1" dirty="0" smtClean="0">
                <a:latin typeface="Rupee Foradian" pitchFamily="34" charset="0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b="1" dirty="0" smtClean="0">
                <a:latin typeface="Calibri" pitchFamily="34" charset="0"/>
              </a:rPr>
              <a:t> in Crores</a:t>
            </a:r>
            <a:r>
              <a:rPr lang="en-US" sz="1200" dirty="0" smtClean="0">
                <a:latin typeface="Calibri" pitchFamily="34" charset="0"/>
              </a:rPr>
              <a:t>)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 Limit wise NPA -Domestic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7224" y="640080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18634" y="914400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Crores)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Assets code wise movement in NPA 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08112"/>
              </p:ext>
            </p:extLst>
          </p:nvPr>
        </p:nvGraphicFramePr>
        <p:xfrm>
          <a:off x="381000" y="1524000"/>
          <a:ext cx="8381999" cy="3823375"/>
        </p:xfrm>
        <a:graphic>
          <a:graphicData uri="http://schemas.openxmlformats.org/drawingml/2006/table">
            <a:tbl>
              <a:tblPr/>
              <a:tblGrid>
                <a:gridCol w="1905000"/>
                <a:gridCol w="1219200"/>
                <a:gridCol w="990600"/>
                <a:gridCol w="1066800"/>
                <a:gridCol w="1066800"/>
                <a:gridCol w="1066800"/>
                <a:gridCol w="1066799"/>
              </a:tblGrid>
              <a:tr h="106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Particulars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June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Sept 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Dec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 16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Variation  (Y-o-Y) 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498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SUB –Standard </a:t>
                      </a: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9,119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10,633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11,706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12,081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14,392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57.82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Doubtful-I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6,550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8,024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8,381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8,709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14,976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128.64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Doubtful-II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4,828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6,475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7,755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13,338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16,368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239.02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Doubtful-III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781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576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480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928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1,924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146.35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99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Loss 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915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1,181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1,571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1,463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2,044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123.39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22,193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26,889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29,893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36,519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49,704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123.96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17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18634" y="914400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Crores)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Assets code wise movement in Provision (Global) 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52981"/>
              </p:ext>
            </p:extLst>
          </p:nvPr>
        </p:nvGraphicFramePr>
        <p:xfrm>
          <a:off x="381000" y="1447800"/>
          <a:ext cx="8381999" cy="4692619"/>
        </p:xfrm>
        <a:graphic>
          <a:graphicData uri="http://schemas.openxmlformats.org/drawingml/2006/table">
            <a:tbl>
              <a:tblPr/>
              <a:tblGrid>
                <a:gridCol w="1905000"/>
                <a:gridCol w="1219200"/>
                <a:gridCol w="990600"/>
                <a:gridCol w="1066800"/>
                <a:gridCol w="1066800"/>
                <a:gridCol w="1066800"/>
                <a:gridCol w="1066799"/>
              </a:tblGrid>
              <a:tr h="1213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Particulars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June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Sept 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Dec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 16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Variation  (Y-o-Y) 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42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SUB –Standard </a:t>
                      </a: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1,785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1,936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2,325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1,990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2,590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4.52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Doubtful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4,828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6,648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8,257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10,795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17,290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30.18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Doubtful-I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1,987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2,727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3,184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3,692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5,905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10.31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Doubtful-II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2,482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3,474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4,310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6,353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9,554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16.67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Doubtful-III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359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447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763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750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1,831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3.20</a:t>
                      </a:r>
                      <a:endParaRPr lang="en-U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Loss 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821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1,104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1,307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1,920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2,803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4.89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7,434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9,688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11,889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14,705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21,883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38.19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PWO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6,206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6,108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6,764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7,386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7,420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12.95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21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13,640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15,796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18,653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22,091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29,303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51.14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49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2400" y="381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Average provisions -   Domestic 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  <a:p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56352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48600" y="1073497"/>
            <a:ext cx="994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. in Crores)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324"/>
              </p:ext>
            </p:extLst>
          </p:nvPr>
        </p:nvGraphicFramePr>
        <p:xfrm>
          <a:off x="457200" y="1371600"/>
          <a:ext cx="8233438" cy="4648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490"/>
                <a:gridCol w="906435"/>
                <a:gridCol w="1345488"/>
                <a:gridCol w="1189695"/>
                <a:gridCol w="1033900"/>
                <a:gridCol w="1147204"/>
                <a:gridCol w="1062226"/>
              </a:tblGrid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31.03.2015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31.03.2016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O/S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PROV.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PROV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O/S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PROV.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of 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PROV</a:t>
                      </a:r>
                    </a:p>
                  </a:txBody>
                  <a:tcPr marL="9525" marR="9525" marT="9525" marB="0" anchor="b">
                    <a:solidFill>
                      <a:srgbClr val="007DC5"/>
                    </a:solidFill>
                  </a:tcPr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389,533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331,783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2,286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SUB-STD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1,642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14,392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2,590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18.00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DOUBTFUL-I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6,550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2,471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37.73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14,976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5,905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39.43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DOUBTFUL-II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4,828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2,922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60.52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16,543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9,554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57.75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DIUBTFUL-III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96.03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1,924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1,831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95.17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97.27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2,044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2,003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97.99</a:t>
                      </a:r>
                    </a:p>
                  </a:txBody>
                  <a:tcPr marL="9525" marR="9525" marT="9525" marB="0" anchor="b"/>
                </a:tc>
              </a:tr>
              <a:tr h="308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24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411,727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11,049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381,662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24,169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351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018634" y="914400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>
                <a:solidFill>
                  <a:prstClr val="black"/>
                </a:solidFill>
              </a:rPr>
              <a:t> in Crores)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Wilful Defaulters and Suit filed  Accounts   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02036"/>
              </p:ext>
            </p:extLst>
          </p:nvPr>
        </p:nvGraphicFramePr>
        <p:xfrm>
          <a:off x="304801" y="1307320"/>
          <a:ext cx="8305802" cy="1435880"/>
        </p:xfrm>
        <a:graphic>
          <a:graphicData uri="http://schemas.openxmlformats.org/drawingml/2006/table">
            <a:tbl>
              <a:tblPr/>
              <a:tblGrid>
                <a:gridCol w="1181684"/>
                <a:gridCol w="1181684"/>
                <a:gridCol w="1231552"/>
                <a:gridCol w="900882"/>
                <a:gridCol w="762000"/>
                <a:gridCol w="838200"/>
                <a:gridCol w="1371600"/>
                <a:gridCol w="838200"/>
              </a:tblGrid>
              <a:tr h="7175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No. of Cases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Suit Filed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FIR Filed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SARFAESI Action Initiated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394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Number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Amount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Number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Amount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Number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Amount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Number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Amount 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324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338</a:t>
                      </a: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3736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131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2151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682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67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927</a:t>
                      </a: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39725"/>
              </p:ext>
            </p:extLst>
          </p:nvPr>
        </p:nvGraphicFramePr>
        <p:xfrm>
          <a:off x="381001" y="3505200"/>
          <a:ext cx="8159699" cy="1981201"/>
        </p:xfrm>
        <a:graphic>
          <a:graphicData uri="http://schemas.openxmlformats.org/drawingml/2006/table">
            <a:tbl>
              <a:tblPr/>
              <a:tblGrid>
                <a:gridCol w="1343166"/>
                <a:gridCol w="2057400"/>
                <a:gridCol w="1709622"/>
                <a:gridCol w="3049511"/>
              </a:tblGrid>
              <a:tr h="7969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Accounts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Amount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 which Rs. 5 Crores and above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27" marR="7227" marT="72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529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t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SUIT FILED</a:t>
                      </a: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10180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9580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6740         (255 Accounts)   </a:t>
                      </a:r>
                    </a:p>
                    <a:p>
                      <a:pPr algn="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49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DECREED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4921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2689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1665          ( 79 Accounts)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494">
                <a:tc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227" marR="7227" marT="72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087" marR="6087" marT="6087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91524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WILFUL</a:t>
            </a:r>
            <a:r>
              <a:rPr lang="en-US" dirty="0" smtClean="0"/>
              <a:t> </a:t>
            </a:r>
            <a:r>
              <a:rPr lang="en-US" b="1" u="sng" dirty="0" smtClean="0"/>
              <a:t>DEFAULTERS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062" y="2939534"/>
            <a:ext cx="309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Suit Filed &amp; </a:t>
            </a:r>
            <a:r>
              <a:rPr lang="en-US" b="1" u="sng" dirty="0"/>
              <a:t>Decreed</a:t>
            </a:r>
            <a:r>
              <a:rPr lang="en-US" b="1" u="sng" dirty="0" smtClean="0"/>
              <a:t> Accounts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2325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4771"/>
              </p:ext>
            </p:extLst>
          </p:nvPr>
        </p:nvGraphicFramePr>
        <p:xfrm>
          <a:off x="234725" y="1322256"/>
          <a:ext cx="8597836" cy="500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798"/>
                <a:gridCol w="1533662"/>
                <a:gridCol w="1533662"/>
                <a:gridCol w="1405857"/>
                <a:gridCol w="1405857"/>
              </a:tblGrid>
              <a:tr h="3353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March,2016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7DC5"/>
                    </a:solidFill>
                  </a:tcPr>
                </a:tc>
              </a:tr>
              <a:tr h="5031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Particulars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AFS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HTM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HFT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rgbClr val="007DC5"/>
                    </a:solidFill>
                  </a:tcPr>
                </a:tc>
              </a:tr>
              <a:tr h="594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1. SLR Investments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Tahoma" pitchFamily="34" charset="0"/>
                          <a:cs typeface="Tahoma" pitchFamily="34" charset="0"/>
                        </a:rPr>
                        <a:t>21,634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78,023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99,787</a:t>
                      </a:r>
                      <a:endParaRPr lang="en-US" sz="1400" b="1" dirty="0"/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43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Of Which: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8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Government Securities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21,634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78,023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99,787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Other Approved Securities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 Duration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4.43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4.55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6.87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4.52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9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2. Non SLR Investments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Tahoma" pitchFamily="34" charset="0"/>
                          <a:cs typeface="Tahoma" pitchFamily="34" charset="0"/>
                        </a:rPr>
                        <a:t>10,212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5,180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Tahoma" pitchFamily="34" charset="0"/>
                          <a:cs typeface="Tahoma" pitchFamily="34" charset="0"/>
                        </a:rPr>
                        <a:t>15,392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3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 Duration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3.79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4.93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4.23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4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1447" marR="91447" marT="45717" marB="45717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31,846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Tahoma" pitchFamily="34" charset="0"/>
                          <a:cs typeface="Tahoma" pitchFamily="34" charset="0"/>
                        </a:rPr>
                        <a:t>83,203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Tahoma" pitchFamily="34" charset="0"/>
                          <a:cs typeface="Tahoma" pitchFamily="34" charset="0"/>
                        </a:rPr>
                        <a:t>115,179</a:t>
                      </a:r>
                      <a:endParaRPr 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39726" y="942201"/>
            <a:ext cx="9928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Crores)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099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Investments  - Domestic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302992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80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153400" cy="567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/>
              <a:t>Treasury Income stood at the level of  Rs 854.94 crores in Q4 of  FY16. The increase in income provided support to both interest and Non Interest Income .</a:t>
            </a:r>
          </a:p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/>
              <a:t>Total size of Bank’s Domestic Investment  as on 31</a:t>
            </a:r>
            <a:r>
              <a:rPr lang="en-US" baseline="30000" dirty="0"/>
              <a:t>st</a:t>
            </a:r>
            <a:r>
              <a:rPr lang="en-US" dirty="0"/>
              <a:t>  Mar., 2016 stood at Rs.  </a:t>
            </a:r>
            <a:r>
              <a:rPr lang="en-US" dirty="0" smtClean="0"/>
              <a:t>1,15,179 crore</a:t>
            </a:r>
            <a:r>
              <a:rPr lang="en-US" dirty="0"/>
              <a:t>.</a:t>
            </a:r>
          </a:p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/>
              <a:t>As on 31</a:t>
            </a:r>
            <a:r>
              <a:rPr lang="en-US" baseline="30000" dirty="0"/>
              <a:t>st</a:t>
            </a:r>
            <a:r>
              <a:rPr lang="en-US" dirty="0"/>
              <a:t>  March, 2016, the share of SLR-Securities in Total Investment is   </a:t>
            </a:r>
            <a:r>
              <a:rPr lang="en-US" dirty="0" smtClean="0"/>
              <a:t>86.64%.</a:t>
            </a:r>
            <a:endParaRPr lang="en-US" dirty="0"/>
          </a:p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/>
              <a:t>The bank had 78.19 % of SLR-Securities in HTM 21.68 % in AFS and 0.13% in HFT as on  31</a:t>
            </a:r>
            <a:r>
              <a:rPr lang="en-US" baseline="30000" dirty="0"/>
              <a:t>st</a:t>
            </a:r>
            <a:r>
              <a:rPr lang="en-US" dirty="0"/>
              <a:t> March, 2016.</a:t>
            </a:r>
          </a:p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/>
              <a:t>The percent of SLR to NDTL as on 31</a:t>
            </a:r>
            <a:r>
              <a:rPr lang="en-US" baseline="30000" dirty="0"/>
              <a:t>st</a:t>
            </a:r>
            <a:r>
              <a:rPr lang="en-US" dirty="0"/>
              <a:t>  March, 2016 was at   25.78 </a:t>
            </a:r>
            <a:r>
              <a:rPr lang="en-US" dirty="0" smtClean="0"/>
              <a:t>%.</a:t>
            </a:r>
            <a:endParaRPr lang="en-US" dirty="0"/>
          </a:p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/>
              <a:t>The bank shifted SLR Securities worth Rs.  </a:t>
            </a:r>
            <a:r>
              <a:rPr lang="en-US" dirty="0" smtClean="0"/>
              <a:t>18,223.41 Crore </a:t>
            </a:r>
            <a:r>
              <a:rPr lang="en-US" dirty="0"/>
              <a:t>from HTM to AFS portfolio during FY16.</a:t>
            </a:r>
          </a:p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/>
              <a:t>In Q4, FY16 amount of Rs.144.47 Crore is provided towards additional depreciation on Investments.</a:t>
            </a:r>
          </a:p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030" y="38099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Performance of Treasury operations</a:t>
            </a:r>
          </a:p>
        </p:txBody>
      </p:sp>
    </p:spTree>
    <p:extLst>
      <p:ext uri="{BB962C8B-B14F-4D97-AF65-F5344CB8AC3E}">
        <p14:creationId xmlns:p14="http://schemas.microsoft.com/office/powerpoint/2010/main" val="37482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32770"/>
              </p:ext>
            </p:extLst>
          </p:nvPr>
        </p:nvGraphicFramePr>
        <p:xfrm>
          <a:off x="457200" y="1447800"/>
          <a:ext cx="8305800" cy="4669174"/>
        </p:xfrm>
        <a:graphic>
          <a:graphicData uri="http://schemas.openxmlformats.org/drawingml/2006/table">
            <a:tbl>
              <a:tblPr firstRow="1"/>
              <a:tblGrid>
                <a:gridCol w="2104814"/>
                <a:gridCol w="987771"/>
                <a:gridCol w="1136738"/>
                <a:gridCol w="1136738"/>
                <a:gridCol w="979913"/>
                <a:gridCol w="979913"/>
                <a:gridCol w="979913"/>
              </a:tblGrid>
              <a:tr h="8474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+mj-lt"/>
                          <a:cs typeface="+mn-cs"/>
                        </a:rPr>
                        <a:t>Business  Mix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+mj-lt"/>
                          <a:cs typeface="+mn-cs"/>
                        </a:rPr>
                        <a:t>(Deposits + Advances)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Mar 15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Jun 15</a:t>
                      </a:r>
                    </a:p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Sep15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Dec 15</a:t>
                      </a: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        Mar 16</a:t>
                      </a:r>
                    </a:p>
                    <a:p>
                      <a:pPr algn="ctr"/>
                      <a:endParaRPr lang="en-US" sz="1500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+mj-lt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+mj-lt"/>
                        </a:rPr>
                        <a:t>Growth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% </a:t>
                      </a: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4984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Global Business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943,633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903,874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920,980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926,686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894,667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500" dirty="0" smtClean="0">
                          <a:latin typeface="+mj-lt"/>
                        </a:rPr>
                        <a:t>     Domestic</a:t>
                      </a:r>
                      <a:endParaRPr lang="en-US" sz="15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687,515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657,346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668,421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669,816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645,888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500" dirty="0" smtClean="0">
                          <a:latin typeface="+mj-lt"/>
                        </a:rPr>
                        <a:t>      Foreign</a:t>
                      </a:r>
                      <a:endParaRPr lang="en-US" sz="15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256,118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246,528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252,559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256,870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248,779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Global Deposits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531,907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508,260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525,195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528,772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513,005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+mj-lt"/>
                          <a:cs typeface="Arial" pitchFamily="34" charset="0"/>
                        </a:rPr>
                        <a:t>      Domestic</a:t>
                      </a:r>
                      <a:endParaRPr lang="en-US" sz="15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398,000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376,360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389,864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391,480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377,309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+mj-lt"/>
                          <a:cs typeface="Arial" pitchFamily="34" charset="0"/>
                        </a:rPr>
                        <a:t>      Foreign</a:t>
                      </a:r>
                      <a:endParaRPr lang="en-US" sz="15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133,907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131,900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135,331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137,292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135,696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Global Advances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411,726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395,614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395,785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397,914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381,662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+mj-lt"/>
                          <a:cs typeface="Arial" pitchFamily="34" charset="0"/>
                        </a:rPr>
                        <a:t>      Domestic</a:t>
                      </a:r>
                      <a:endParaRPr lang="en-US" sz="15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289,515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280,986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278,557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278,336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405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+mj-lt"/>
                          <a:cs typeface="Arial" pitchFamily="34" charset="0"/>
                        </a:rPr>
                        <a:t>      Foreign</a:t>
                      </a:r>
                      <a:endParaRPr lang="en-US" sz="15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122,211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114,628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117,228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113,083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Business -</a:t>
            </a:r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S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equential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742831" y="990600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`.in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Crores)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2133600" cy="365125"/>
          </a:xfrm>
        </p:spPr>
        <p:txBody>
          <a:bodyPr/>
          <a:lstStyle/>
          <a:p>
            <a:pPr>
              <a:defRPr/>
            </a:pPr>
            <a:fld id="{4848823C-16F7-4AAC-A6A9-95356169AA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latin typeface="Arial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6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90895"/>
              </p:ext>
            </p:extLst>
          </p:nvPr>
        </p:nvGraphicFramePr>
        <p:xfrm>
          <a:off x="457201" y="1371600"/>
          <a:ext cx="8077199" cy="495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925107"/>
                <a:gridCol w="979893"/>
                <a:gridCol w="1041611"/>
                <a:gridCol w="1015789"/>
                <a:gridCol w="1066800"/>
                <a:gridCol w="1143000"/>
              </a:tblGrid>
              <a:tr h="3540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Particulars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Quarter ended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Y-O-Y  </a:t>
                      </a:r>
                    </a:p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(%)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Year  ended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(%) </a:t>
                      </a:r>
                    </a:p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</a:tr>
              <a:tr h="543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Interest Income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11,165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10,501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-5.95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43,430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41,796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3.76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834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500" u="none" strike="noStrike" dirty="0">
                          <a:latin typeface="+mj-lt"/>
                        </a:rPr>
                        <a:t>a. From Advances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8,035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7,335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-8.71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31,678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30,371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-4.13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342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500" u="none" strike="noStrike" dirty="0">
                          <a:latin typeface="+mj-lt"/>
                        </a:rPr>
                        <a:t>b. From Investments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2,375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2,120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-10.74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9,400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8,952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-5.06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2334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500" u="none" strike="noStrike" dirty="0">
                          <a:latin typeface="+mj-lt"/>
                        </a:rPr>
                        <a:t>c. </a:t>
                      </a:r>
                      <a:r>
                        <a:rPr lang="en-US" sz="1500" u="none" strike="noStrike" dirty="0" smtClean="0">
                          <a:latin typeface="+mj-lt"/>
                        </a:rPr>
                        <a:t>From Other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755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1,046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38.54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2,352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2,473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Interest Expended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8,319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7,314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12.08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32,086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30,072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7393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500" u="none" strike="noStrike" dirty="0">
                          <a:latin typeface="+mj-lt"/>
                        </a:rPr>
                        <a:t>a. On Deposits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7,517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6,411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28,921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26,927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34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500" u="none" strike="noStrike" dirty="0">
                          <a:latin typeface="+mj-lt"/>
                        </a:rPr>
                        <a:t>b. On Borrowings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2,226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2,105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-5.44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2334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500" u="none" strike="noStrike" dirty="0">
                          <a:latin typeface="+mj-lt"/>
                        </a:rPr>
                        <a:t>c. Subordinated </a:t>
                      </a:r>
                      <a:r>
                        <a:rPr lang="en-US" sz="1500" u="none" strike="noStrike" dirty="0" smtClean="0">
                          <a:latin typeface="+mj-lt"/>
                        </a:rPr>
                        <a:t>Bonds &amp; Others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939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1,040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latin typeface="+mj-lt"/>
                        </a:rPr>
                        <a:t>Net Interest</a:t>
                      </a:r>
                      <a:r>
                        <a:rPr lang="en-US" sz="1500" b="1" u="none" strike="noStrike" baseline="0" dirty="0" smtClean="0">
                          <a:latin typeface="+mj-lt"/>
                        </a:rPr>
                        <a:t> Income</a:t>
                      </a:r>
                      <a:endParaRPr lang="en-US" sz="1500" b="1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2847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3,187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11.94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11,344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11,724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3.35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221" name="Rectangle 3"/>
          <p:cNvSpPr>
            <a:spLocks noChangeArrowheads="1"/>
          </p:cNvSpPr>
          <p:nvPr/>
        </p:nvSpPr>
        <p:spPr bwMode="auto">
          <a:xfrm>
            <a:off x="7701234" y="1094601"/>
            <a:ext cx="1061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" pitchFamily="2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Crores)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Net Interest Income </a:t>
            </a:r>
            <a:endParaRPr lang="en-IN" sz="2000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289344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32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696200" y="1004500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latin typeface="+mj-lt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latin typeface="+mj-lt"/>
              </a:rPr>
              <a:t> in Crores)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Non-Interest Income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302992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73837"/>
              </p:ext>
            </p:extLst>
          </p:nvPr>
        </p:nvGraphicFramePr>
        <p:xfrm>
          <a:off x="381000" y="1461574"/>
          <a:ext cx="8153402" cy="471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622"/>
                <a:gridCol w="938450"/>
                <a:gridCol w="944870"/>
                <a:gridCol w="1118658"/>
                <a:gridCol w="855211"/>
                <a:gridCol w="1025119"/>
                <a:gridCol w="1091472"/>
              </a:tblGrid>
              <a:tr h="442099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Particulars</a:t>
                      </a:r>
                      <a:endParaRPr lang="en-US" sz="15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Quarter ended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Variation %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Year  ended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Variation % 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</a:tr>
              <a:tr h="505587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5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</a:tr>
              <a:tr h="7065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Commission, Exchange &amp; Brokerage </a:t>
                      </a:r>
                      <a:endParaRPr lang="en-US" sz="15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408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370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-9.31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1,610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1,404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12.80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65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Profit from Sale of Investments </a:t>
                      </a:r>
                      <a:endParaRPr lang="en-US" sz="15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215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93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-56.74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931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750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19.44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65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Profit from Exchange Transactions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174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142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-18.39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686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662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3.50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157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Recovery In W/o accounts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1" marR="9271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121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87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-28.10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363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243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33.06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79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Non Interest Income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1" marR="9271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204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192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-5.88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642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594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-7.48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latin typeface="+mj-lt"/>
                        </a:rPr>
                        <a:t>Total</a:t>
                      </a:r>
                      <a:r>
                        <a:rPr lang="en-US" sz="1500" b="1" u="none" strike="noStrike" baseline="0" dirty="0" smtClean="0">
                          <a:latin typeface="+mj-lt"/>
                        </a:rPr>
                        <a:t> Non-</a:t>
                      </a:r>
                      <a:r>
                        <a:rPr lang="en-US" sz="1500" b="1" u="none" strike="noStrike" dirty="0" smtClean="0">
                          <a:latin typeface="+mj-lt"/>
                        </a:rPr>
                        <a:t>Interest</a:t>
                      </a:r>
                      <a:r>
                        <a:rPr lang="en-US" sz="1500" b="1" u="none" strike="noStrike" baseline="0" dirty="0" smtClean="0">
                          <a:latin typeface="+mj-lt"/>
                        </a:rPr>
                        <a:t> Income</a:t>
                      </a:r>
                      <a:endParaRPr lang="en-US" sz="1500" b="1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1122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884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-21.21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4,233</a:t>
                      </a:r>
                      <a:endParaRPr lang="en-IN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3,653</a:t>
                      </a:r>
                      <a:endParaRPr lang="en-IN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13.70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22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765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Profitability </a:t>
            </a:r>
            <a:endParaRPr lang="en-IN" sz="2000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289344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71642"/>
              </p:ext>
            </p:extLst>
          </p:nvPr>
        </p:nvGraphicFramePr>
        <p:xfrm>
          <a:off x="304800" y="1447799"/>
          <a:ext cx="8458202" cy="532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28"/>
                <a:gridCol w="950232"/>
                <a:gridCol w="985421"/>
                <a:gridCol w="1033345"/>
                <a:gridCol w="937497"/>
                <a:gridCol w="985421"/>
                <a:gridCol w="1149658"/>
              </a:tblGrid>
              <a:tr h="578824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Quarter ended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Y-O-Y% </a:t>
                      </a:r>
                    </a:p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Variation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Year ended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Y-O-Y% </a:t>
                      </a:r>
                    </a:p>
                    <a:p>
                      <a:pPr algn="ctr"/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Variation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</a:tr>
              <a:tr h="41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Particulars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</a:tr>
              <a:tr h="46501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1. Total Income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12,287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11,385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-7.34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47,663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45,449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-4.65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42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a. Interest</a:t>
                      </a:r>
                      <a:r>
                        <a:rPr lang="en-US" sz="1600" baseline="0" dirty="0" smtClean="0"/>
                        <a:t> Income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11,165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10,501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-5.95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43,430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41,796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3.76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1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b. Non Interest </a:t>
                      </a:r>
                      <a:r>
                        <a:rPr lang="en-US" sz="1600" baseline="0" dirty="0" smtClean="0"/>
                        <a:t>Income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1,122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884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-21.21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4,233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3,653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13.70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52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2. Total</a:t>
                      </a:r>
                      <a:r>
                        <a:rPr lang="en-US" sz="1600" b="1" baseline="0" dirty="0" smtClean="0"/>
                        <a:t> Expenditure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10,860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9,921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-8.65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40,175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39,413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1.90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152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 a. Interest expended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8,319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7,314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-12.08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32,086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30,072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-6.28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42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     b. Operating</a:t>
                      </a:r>
                      <a:r>
                        <a:rPr lang="en-US" sz="1600" baseline="0" dirty="0" smtClean="0"/>
                        <a:t> Expenses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2,541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2,607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2.60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8,089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9,341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15.48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3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3. Operating Profit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1,427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1,464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7,488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6,036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19.39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23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latin typeface="+mn-lt"/>
                        </a:rPr>
                        <a:t>4. Net Profit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-56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-3,587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1,709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-6089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456.29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23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latin typeface="+mn-lt"/>
                        </a:rPr>
                        <a:t>5. Deferred Provisions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10" marB="4571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370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r" defTabSz="914400" rtl="0" eaLnBrk="1" fontAlgn="t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1482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43800" y="1094601"/>
            <a:ext cx="1061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" pitchFamily="2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Crores)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1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765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Provisions</a:t>
            </a:r>
            <a:endParaRPr lang="en-IN" sz="2000" dirty="0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289344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51222"/>
              </p:ext>
            </p:extLst>
          </p:nvPr>
        </p:nvGraphicFramePr>
        <p:xfrm>
          <a:off x="457200" y="1235678"/>
          <a:ext cx="8381998" cy="493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74"/>
                <a:gridCol w="912826"/>
                <a:gridCol w="1074658"/>
                <a:gridCol w="1058942"/>
                <a:gridCol w="842128"/>
                <a:gridCol w="834272"/>
                <a:gridCol w="1066798"/>
              </a:tblGrid>
              <a:tr h="4020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Particulars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Quarter ended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Variation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Year ended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Variation (%)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</a:tr>
              <a:tr h="719895">
                <a:tc v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Mar.16</a:t>
                      </a: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0" marB="45710" anchor="ctr">
                    <a:solidFill>
                      <a:srgbClr val="007DC5"/>
                    </a:solidFill>
                  </a:tcPr>
                </a:tc>
              </a:tr>
              <a:tr h="457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Operating Profit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7,488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6,036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19.39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Provisions for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B&amp;D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2,240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5442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142.95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5,227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14102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169.80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/>
                        <a:t> Standard Assets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-28.72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131.00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NPV </a:t>
                      </a:r>
                      <a:r>
                        <a:rPr lang="en-US" sz="1600" baseline="0" dirty="0" smtClean="0"/>
                        <a:t>/ </a:t>
                      </a:r>
                      <a:r>
                        <a:rPr lang="en-US" sz="1600" dirty="0" smtClean="0"/>
                        <a:t>Others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121.79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-498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-565.42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Depreciation on Investment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802.00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>
                          <a:latin typeface="+mn-lt"/>
                        </a:rPr>
                        <a:t>Total </a:t>
                      </a:r>
                      <a:r>
                        <a:rPr lang="en-US" sz="1600" b="1" baseline="0" dirty="0" smtClean="0">
                          <a:latin typeface="+mn-lt"/>
                        </a:rPr>
                        <a:t> Provisions before Tax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2,256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5,470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142.46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5,693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13,827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143.88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2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/>
                        <a:t>   Taxation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-773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-419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-45.80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-1702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2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 smtClean="0"/>
                        <a:t>Net Profit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1439" marR="91439" marT="45705" marB="457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-56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-3587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1,709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-6089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01000" y="860061"/>
            <a:ext cx="1061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" pitchFamily="2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Crores)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6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532889"/>
              </p:ext>
            </p:extLst>
          </p:nvPr>
        </p:nvGraphicFramePr>
        <p:xfrm>
          <a:off x="1219200" y="1572233"/>
          <a:ext cx="6553200" cy="437136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87488"/>
                <a:gridCol w="1927412"/>
                <a:gridCol w="1638300"/>
              </a:tblGrid>
              <a:tr h="430527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March 15</a:t>
                      </a: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March 16</a:t>
                      </a: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Particulars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Global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Global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solidFill>
                      <a:srgbClr val="007DC5"/>
                    </a:solidFill>
                  </a:tcPr>
                </a:tc>
              </a:tr>
              <a:tr h="70643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Cost of Deposits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5.66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4.98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881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Yield on Advances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8.14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8.20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881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Yield on Investments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7.97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7.36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835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NIM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1.93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2.06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68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Cost to</a:t>
                      </a:r>
                      <a:r>
                        <a:rPr lang="en-US" sz="1800" b="0" baseline="0" dirty="0" smtClean="0"/>
                        <a:t> Income Ratio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64.05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61.76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58200" y="0"/>
            <a:ext cx="56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Key Financial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Ratios (Quarter ended )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46871" y="6400800"/>
            <a:ext cx="2133600" cy="365125"/>
          </a:xfrm>
        </p:spPr>
        <p:txBody>
          <a:bodyPr/>
          <a:lstStyle/>
          <a:p>
            <a:pPr>
              <a:defRPr/>
            </a:pPr>
            <a:fld id="{FC3896BD-255E-4C3A-8A3D-322D242742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76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924340"/>
              </p:ext>
            </p:extLst>
          </p:nvPr>
        </p:nvGraphicFramePr>
        <p:xfrm>
          <a:off x="1219200" y="1572233"/>
          <a:ext cx="6629400" cy="42189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2226"/>
                <a:gridCol w="1949824"/>
                <a:gridCol w="1657350"/>
              </a:tblGrid>
              <a:tr h="415518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March 15</a:t>
                      </a: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March 16</a:t>
                      </a: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</a:tr>
              <a:tr h="349011"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Particulars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Global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Global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horzOverflow="overflow">
                    <a:solidFill>
                      <a:srgbClr val="007DC5"/>
                    </a:solidFill>
                  </a:tcPr>
                </a:tc>
              </a:tr>
              <a:tr h="681805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Cost of Deposits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5.70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5.25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4449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Yield on Advances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8.36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8.28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4449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Yield on Investments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8.08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7.81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4359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NIM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2.11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2.11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37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Cost to</a:t>
                      </a:r>
                      <a:r>
                        <a:rPr lang="en-US" sz="1800" b="0" baseline="0" dirty="0" smtClean="0"/>
                        <a:t> Income Ratio</a:t>
                      </a:r>
                      <a:endParaRPr lang="en-US" sz="1800" b="0" dirty="0"/>
                    </a:p>
                  </a:txBody>
                  <a:tcPr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51.93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55.72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58200" y="0"/>
            <a:ext cx="56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Key Financial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Ratios (Year ended)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46871" y="6400800"/>
            <a:ext cx="2133600" cy="365125"/>
          </a:xfrm>
        </p:spPr>
        <p:txBody>
          <a:bodyPr/>
          <a:lstStyle/>
          <a:p>
            <a:pPr>
              <a:defRPr/>
            </a:pPr>
            <a:fld id="{FC3896BD-255E-4C3A-8A3D-322D242742B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8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77094"/>
              </p:ext>
            </p:extLst>
          </p:nvPr>
        </p:nvGraphicFramePr>
        <p:xfrm>
          <a:off x="533400" y="1295401"/>
          <a:ext cx="7772401" cy="48768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15283"/>
                <a:gridCol w="1485706"/>
                <a:gridCol w="1485706"/>
                <a:gridCol w="1485706"/>
              </a:tblGrid>
              <a:tr h="552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Particulars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1" marR="91441" marT="45713" marB="45713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Mar 15</a:t>
                      </a:r>
                    </a:p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Dec15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Mar 16</a:t>
                      </a:r>
                    </a:p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1" marR="91441" marT="45713" marB="45713" horzOverflow="overflow">
                    <a:solidFill>
                      <a:srgbClr val="007DC5"/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Capital Adequacy - Basel </a:t>
                      </a:r>
                      <a:r>
                        <a:rPr lang="en-US" sz="15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III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5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5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50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CET1 Capital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26,091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24,580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27,385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AT1 Capital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3,618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3,085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3,662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Tier I Capital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29,709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27,665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31,047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Tier II Capital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9,289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11,948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10,242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Capital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38,998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39,613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41,289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Assets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618,698</a:t>
                      </a: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614,743</a:t>
                      </a: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609,914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Risk Weighted Assets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363,523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351,113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343,754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CRAR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– CET1 (%)    (6.125%)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7.18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7.00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7.97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CRAR – AT1 (%)       (1.5%)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1.00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0.88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1.07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CRAR – Tier I (%)     (7.625%)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8.17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7.88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9.03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CRAR - Tier II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(%)     (2.00%)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2.56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3.40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2.98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0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Capital Adequacy Basel III (%)  (9.625%)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10.73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11.28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12.01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8" marR="91448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Capital Adequacy – Basel-III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299531"/>
            <a:ext cx="2133600" cy="365125"/>
          </a:xfrm>
        </p:spPr>
        <p:txBody>
          <a:bodyPr/>
          <a:lstStyle/>
          <a:p>
            <a:pPr>
              <a:defRPr/>
            </a:pPr>
            <a:fld id="{FC3896BD-255E-4C3A-8A3D-322D242742B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1800" y="990600"/>
            <a:ext cx="1061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Rupee" pitchFamily="2" charset="0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Crores)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1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1015"/>
              </p:ext>
            </p:extLst>
          </p:nvPr>
        </p:nvGraphicFramePr>
        <p:xfrm>
          <a:off x="533400" y="1267599"/>
          <a:ext cx="8153400" cy="5133201"/>
        </p:xfrm>
        <a:graphic>
          <a:graphicData uri="http://schemas.openxmlformats.org/drawingml/2006/table">
            <a:tbl>
              <a:tblPr firstRow="1"/>
              <a:tblGrid>
                <a:gridCol w="1989999"/>
                <a:gridCol w="933889"/>
                <a:gridCol w="1074730"/>
                <a:gridCol w="1074730"/>
                <a:gridCol w="1074730"/>
                <a:gridCol w="926460"/>
                <a:gridCol w="1078862"/>
              </a:tblGrid>
              <a:tr h="96608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Rating Wise Distribution of Assets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Mar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15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% of total Advances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Mar 16</a:t>
                      </a: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of total Advances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43" marR="91443" marT="45729" marB="4572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439894">
                <a:tc>
                  <a:txBody>
                    <a:bodyPr/>
                    <a:lstStyle/>
                    <a:p>
                      <a:pPr algn="l"/>
                      <a:endParaRPr lang="en-US" sz="15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No. of A/c 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Amount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No. of A/c 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Amount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5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89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AAA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66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500" b="0" dirty="0" smtClean="0">
                          <a:latin typeface="+mj-lt"/>
                          <a:cs typeface="Arial" pitchFamily="34" charset="0"/>
                        </a:rPr>
                        <a:t>AA</a:t>
                      </a:r>
                      <a:endParaRPr lang="en-US" sz="15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15,941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7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500" b="0" dirty="0" smtClean="0">
                          <a:latin typeface="+mj-lt"/>
                          <a:cs typeface="Arial" pitchFamily="34" charset="0"/>
                        </a:rPr>
                        <a:t>A</a:t>
                      </a:r>
                      <a:endParaRPr lang="en-US" sz="15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17,754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78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BBB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25,635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66578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  <a:cs typeface="Arial" pitchFamily="34" charset="0"/>
                        </a:rPr>
                        <a:t>            Sub Total </a:t>
                      </a:r>
                      <a:endParaRPr lang="en-US" sz="15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2,081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71,335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1,264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4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Unrated </a:t>
                      </a:r>
                      <a:endParaRPr lang="en-US" sz="15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5,725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44,867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6,191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BB &amp; Below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2,283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24,758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1,244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66578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  <a:cs typeface="Arial" pitchFamily="34" charset="0"/>
                        </a:rPr>
                        <a:t>            Sub Total</a:t>
                      </a:r>
                      <a:endParaRPr lang="en-US" sz="15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10,089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140,960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8,699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6578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  <a:cs typeface="Arial" pitchFamily="34" charset="0"/>
                        </a:rPr>
                        <a:t>Other</a:t>
                      </a:r>
                      <a:r>
                        <a:rPr lang="en-US" sz="1500" b="1" baseline="0" dirty="0" smtClean="0">
                          <a:latin typeface="+mj-lt"/>
                          <a:cs typeface="Arial" pitchFamily="34" charset="0"/>
                        </a:rPr>
                        <a:t> Advances</a:t>
                      </a:r>
                      <a:endParaRPr lang="en-US" sz="15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42,05,719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155,231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44,28,739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175,172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78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  <a:cs typeface="Arial" pitchFamily="34" charset="0"/>
                        </a:rPr>
                        <a:t>Total Advances </a:t>
                      </a:r>
                      <a:endParaRPr lang="en-US" sz="15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43" marR="91443" marT="45729" marB="4572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42,15,808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296,191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44,37,438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282,233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Rating Wise Distribution of Assets 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742831" y="990600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`.in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Crores)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2133600" cy="365125"/>
          </a:xfrm>
        </p:spPr>
        <p:txBody>
          <a:bodyPr/>
          <a:lstStyle/>
          <a:p>
            <a:pPr>
              <a:defRPr/>
            </a:pPr>
            <a:fld id="{4848823C-16F7-4AAC-A6A9-95356169AA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latin typeface="Arial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3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19565913"/>
              </p:ext>
            </p:extLst>
          </p:nvPr>
        </p:nvGraphicFramePr>
        <p:xfrm>
          <a:off x="-152400" y="1143000"/>
          <a:ext cx="464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23065628"/>
              </p:ext>
            </p:extLst>
          </p:nvPr>
        </p:nvGraphicFramePr>
        <p:xfrm>
          <a:off x="2590800" y="3733800"/>
          <a:ext cx="4267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latin typeface="Georgia" pitchFamily="18" charset="0"/>
              </a:rPr>
              <a:t>Multiple Delivery </a:t>
            </a:r>
            <a:r>
              <a:rPr lang="fr-FR" sz="2400" dirty="0" smtClean="0">
                <a:solidFill>
                  <a:prstClr val="white"/>
                </a:solidFill>
                <a:latin typeface="Georgia" pitchFamily="18" charset="0"/>
              </a:rPr>
              <a:t>Channels</a:t>
            </a:r>
            <a:endParaRPr lang="fr-FR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914400"/>
            <a:ext cx="2819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>
                <a:solidFill>
                  <a:prstClr val="black"/>
                </a:solidFill>
              </a:rPr>
              <a:t>Branch Expansion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3886200"/>
            <a:ext cx="236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>
                <a:solidFill>
                  <a:prstClr val="black"/>
                </a:solidFill>
              </a:rPr>
              <a:t>Debit Card (‘000)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7800" y="914400"/>
            <a:ext cx="2819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b="1" dirty="0">
                <a:solidFill>
                  <a:prstClr val="black"/>
                </a:solidFill>
              </a:rPr>
              <a:t>ATM Roll-Out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66809316"/>
              </p:ext>
            </p:extLst>
          </p:nvPr>
        </p:nvGraphicFramePr>
        <p:xfrm>
          <a:off x="4724400" y="1219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63000" y="6324600"/>
            <a:ext cx="381000" cy="365125"/>
          </a:xfrm>
        </p:spPr>
        <p:txBody>
          <a:bodyPr/>
          <a:lstStyle/>
          <a:p>
            <a:pPr algn="r">
              <a:defRPr/>
            </a:pPr>
            <a:fld id="{6C93CF00-B228-4955-8010-5B9D95B15A70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38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19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latin typeface="Georgia" pitchFamily="18" charset="0"/>
              </a:rPr>
              <a:t>Multiple Delivery </a:t>
            </a:r>
            <a:r>
              <a:rPr lang="fr-FR" sz="2400" dirty="0" smtClean="0">
                <a:solidFill>
                  <a:prstClr val="white"/>
                </a:solidFill>
                <a:latin typeface="Georgia" pitchFamily="18" charset="0"/>
              </a:rPr>
              <a:t>Channels (cont’d)</a:t>
            </a:r>
            <a:endParaRPr lang="fr-FR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990600"/>
            <a:ext cx="3505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prstClr val="black"/>
                </a:solidFill>
              </a:rPr>
              <a:t>Internet </a:t>
            </a:r>
            <a:r>
              <a:rPr lang="en-IN" sz="1600" b="1" dirty="0" smtClean="0">
                <a:solidFill>
                  <a:prstClr val="black"/>
                </a:solidFill>
              </a:rPr>
              <a:t>Banking Users  - Retail </a:t>
            </a:r>
            <a:r>
              <a:rPr lang="en-IN" sz="1600" b="1" dirty="0">
                <a:solidFill>
                  <a:prstClr val="black"/>
                </a:solidFill>
              </a:rPr>
              <a:t>(‘000)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3830472"/>
            <a:ext cx="236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prstClr val="black"/>
                </a:solidFill>
              </a:rPr>
              <a:t>Mobile Banking Users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63000" y="6400800"/>
            <a:ext cx="381000" cy="365125"/>
          </a:xfrm>
        </p:spPr>
        <p:txBody>
          <a:bodyPr/>
          <a:lstStyle/>
          <a:p>
            <a:pPr algn="r">
              <a:defRPr/>
            </a:pPr>
            <a:fld id="{6C93CF00-B228-4955-8010-5B9D95B15A70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39</a:t>
            </a:fld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12924600"/>
              </p:ext>
            </p:extLst>
          </p:nvPr>
        </p:nvGraphicFramePr>
        <p:xfrm>
          <a:off x="4724400" y="3830472"/>
          <a:ext cx="4267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410200" y="3859909"/>
            <a:ext cx="236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prstClr val="black"/>
                </a:solidFill>
              </a:rPr>
              <a:t>e-Galleries</a:t>
            </a:r>
            <a:endParaRPr lang="en-IN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545510139"/>
              </p:ext>
            </p:extLst>
          </p:nvPr>
        </p:nvGraphicFramePr>
        <p:xfrm>
          <a:off x="0" y="1219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152159782"/>
              </p:ext>
            </p:extLst>
          </p:nvPr>
        </p:nvGraphicFramePr>
        <p:xfrm>
          <a:off x="4724400" y="1236175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288374441"/>
              </p:ext>
            </p:extLst>
          </p:nvPr>
        </p:nvGraphicFramePr>
        <p:xfrm>
          <a:off x="201706" y="3810000"/>
          <a:ext cx="4267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4876800" y="9906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prstClr val="black"/>
                </a:solidFill>
              </a:rPr>
              <a:t>Internet </a:t>
            </a:r>
            <a:r>
              <a:rPr lang="en-IN" sz="1600" b="1" dirty="0" smtClean="0">
                <a:solidFill>
                  <a:prstClr val="black"/>
                </a:solidFill>
              </a:rPr>
              <a:t>Banking Users  - Corporate</a:t>
            </a:r>
            <a:endParaRPr lang="en-IN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58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36378236"/>
              </p:ext>
            </p:extLst>
          </p:nvPr>
        </p:nvGraphicFramePr>
        <p:xfrm>
          <a:off x="228600" y="990600"/>
          <a:ext cx="4419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086600" y="2422525"/>
            <a:ext cx="1905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500" b="1" dirty="0">
                <a:solidFill>
                  <a:prstClr val="black"/>
                </a:solidFill>
              </a:rPr>
              <a:t>Savings </a:t>
            </a:r>
            <a:r>
              <a:rPr lang="en-US" sz="1500" b="1" dirty="0" smtClean="0">
                <a:solidFill>
                  <a:prstClr val="black"/>
                </a:solidFill>
              </a:rPr>
              <a:t>Deposit</a:t>
            </a:r>
          </a:p>
          <a:p>
            <a:pPr algn="ctr">
              <a:defRPr/>
            </a:pPr>
            <a:r>
              <a:rPr lang="en-US" sz="1500" dirty="0" err="1" smtClean="0">
                <a:solidFill>
                  <a:prstClr val="black"/>
                </a:solidFill>
              </a:rPr>
              <a:t>YoY</a:t>
            </a:r>
            <a:r>
              <a:rPr lang="en-US" sz="1500" dirty="0" smtClean="0">
                <a:solidFill>
                  <a:prstClr val="black"/>
                </a:solidFill>
              </a:rPr>
              <a:t> Growth: 12.54 %</a:t>
            </a:r>
            <a:endParaRPr lang="en-US" sz="15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2422525"/>
            <a:ext cx="1905000" cy="908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500" b="1" dirty="0" smtClean="0">
                <a:solidFill>
                  <a:prstClr val="black"/>
                </a:solidFill>
              </a:rPr>
              <a:t>Current Deposit </a:t>
            </a:r>
            <a:endParaRPr lang="en-US" sz="1500" b="1" dirty="0">
              <a:solidFill>
                <a:prstClr val="black"/>
              </a:solidFill>
            </a:endParaRPr>
          </a:p>
          <a:p>
            <a:pPr algn="ctr">
              <a:lnSpc>
                <a:spcPts val="1920"/>
              </a:lnSpc>
              <a:defRPr/>
            </a:pPr>
            <a:r>
              <a:rPr lang="en-US" sz="1500" dirty="0" err="1" smtClean="0">
                <a:solidFill>
                  <a:prstClr val="black"/>
                </a:solidFill>
              </a:rPr>
              <a:t>YoY</a:t>
            </a:r>
            <a:r>
              <a:rPr lang="en-US" sz="1500" dirty="0" smtClean="0">
                <a:solidFill>
                  <a:prstClr val="black"/>
                </a:solidFill>
              </a:rPr>
              <a:t> Growth: 8.04%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86600" y="1454150"/>
            <a:ext cx="1875692" cy="908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500" b="1" dirty="0">
                <a:solidFill>
                  <a:prstClr val="black"/>
                </a:solidFill>
              </a:rPr>
              <a:t>CASA </a:t>
            </a:r>
          </a:p>
          <a:p>
            <a:pPr algn="ctr">
              <a:lnSpc>
                <a:spcPts val="1920"/>
              </a:lnSpc>
              <a:defRPr/>
            </a:pPr>
            <a:r>
              <a:rPr lang="en-US" sz="1500" dirty="0" err="1" smtClean="0">
                <a:solidFill>
                  <a:prstClr val="black"/>
                </a:solidFill>
              </a:rPr>
              <a:t>YoY</a:t>
            </a:r>
            <a:r>
              <a:rPr lang="en-US" sz="1500" dirty="0" smtClean="0">
                <a:solidFill>
                  <a:prstClr val="black"/>
                </a:solidFill>
              </a:rPr>
              <a:t> Growth: 11.84%</a:t>
            </a:r>
          </a:p>
          <a:p>
            <a:pPr algn="ctr">
              <a:defRPr/>
            </a:pP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CASA Profile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934200" y="6289344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10699268"/>
              </p:ext>
            </p:extLst>
          </p:nvPr>
        </p:nvGraphicFramePr>
        <p:xfrm>
          <a:off x="4618892" y="38100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620000" y="1066800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Crores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58508" y="1418978"/>
            <a:ext cx="1875692" cy="908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5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500" b="1" dirty="0" smtClean="0">
                <a:solidFill>
                  <a:prstClr val="black"/>
                </a:solidFill>
              </a:rPr>
              <a:t>CASA Ratio: </a:t>
            </a:r>
          </a:p>
          <a:p>
            <a:pPr algn="ctr">
              <a:defRPr/>
            </a:pPr>
            <a:r>
              <a:rPr lang="en-US" sz="1500" dirty="0" smtClean="0">
                <a:solidFill>
                  <a:prstClr val="black"/>
                </a:solidFill>
              </a:rPr>
              <a:t>  34.18 %</a:t>
            </a:r>
          </a:p>
          <a:p>
            <a:pPr algn="ctr">
              <a:defRPr/>
            </a:pPr>
            <a:endParaRPr lang="en-US" sz="1500" dirty="0">
              <a:solidFill>
                <a:prstClr val="black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785286433"/>
              </p:ext>
            </p:extLst>
          </p:nvPr>
        </p:nvGraphicFramePr>
        <p:xfrm>
          <a:off x="152400" y="3810000"/>
          <a:ext cx="4495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528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white"/>
                </a:solidFill>
                <a:latin typeface="Georgia" pitchFamily="18" charset="0"/>
              </a:rPr>
              <a:t>Performance Under Financial Inclusion  </a:t>
            </a:r>
            <a:endParaRPr lang="fr-FR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6C93CF00-B228-4955-8010-5B9D95B15A70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40</a:t>
            </a:fld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25705"/>
              </p:ext>
            </p:extLst>
          </p:nvPr>
        </p:nvGraphicFramePr>
        <p:xfrm>
          <a:off x="533400" y="990600"/>
          <a:ext cx="8153402" cy="571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0"/>
                <a:gridCol w="1586207"/>
                <a:gridCol w="1408315"/>
                <a:gridCol w="1408315"/>
                <a:gridCol w="1408315"/>
              </a:tblGrid>
              <a:tr h="476596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 on 31.12.2015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 on 31.03.2016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4765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No. of Accts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Amt. (Rs. Cr.)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No. of Accts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Amt. (Rs. Cr.)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PMJDY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100.18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113.50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1,442.93</a:t>
                      </a:r>
                      <a:endParaRPr lang="en-US" sz="1600" dirty="0"/>
                    </a:p>
                  </a:txBody>
                  <a:tcPr anchor="ctr"/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Zero Balance Accts</a:t>
                      </a:r>
                      <a:r>
                        <a:rPr lang="en-US" sz="1600" baseline="0" dirty="0" smtClean="0"/>
                        <a:t>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36.20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24.92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OD Sanctioned (No.)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22,271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106,374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6.67</a:t>
                      </a:r>
                      <a:endParaRPr lang="en-US" sz="1600" dirty="0"/>
                    </a:p>
                  </a:txBody>
                  <a:tcPr anchor="ctr"/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PMSBY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33.82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34.27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PMJJBY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12.38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APY (Lacs)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Shishu (Actual)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289,906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535.30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296,079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658.47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Kishor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44,022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813.32</a:t>
                      </a:r>
                      <a:endParaRPr lang="en-US" sz="1600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68,569</a:t>
                      </a:r>
                      <a:endParaRPr lang="en-US" sz="1600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1,285.87</a:t>
                      </a:r>
                      <a:endParaRPr lang="en-US" sz="1600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Tarun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7,659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510.98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11,838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807.94</a:t>
                      </a:r>
                      <a:endParaRPr lang="en-US" sz="1600" dirty="0"/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</a:tr>
              <a:tr h="476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PMMY Total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341,587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1,859.62</a:t>
                      </a:r>
                      <a:endParaRPr lang="en-US" sz="1600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376,486</a:t>
                      </a:r>
                      <a:endParaRPr lang="en-US" sz="1600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2,752.28</a:t>
                      </a:r>
                      <a:endParaRPr lang="en-US" sz="1600" dirty="0"/>
                    </a:p>
                  </a:txBody>
                  <a:tcPr anchor="ctr">
                    <a:solidFill>
                      <a:srgbClr val="EAF0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77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6997661"/>
              </p:ext>
            </p:extLst>
          </p:nvPr>
        </p:nvGraphicFramePr>
        <p:xfrm>
          <a:off x="6172200" y="3810000"/>
          <a:ext cx="2971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latin typeface="Georgia" pitchFamily="18" charset="0"/>
              </a:rPr>
              <a:t>Financial Inclusion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6C93CF00-B228-4955-8010-5B9D95B15A70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41</a:t>
            </a:fld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25115252"/>
              </p:ext>
            </p:extLst>
          </p:nvPr>
        </p:nvGraphicFramePr>
        <p:xfrm>
          <a:off x="6246125" y="990600"/>
          <a:ext cx="2895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26923791"/>
              </p:ext>
            </p:extLst>
          </p:nvPr>
        </p:nvGraphicFramePr>
        <p:xfrm>
          <a:off x="21609" y="990600"/>
          <a:ext cx="3048000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51824261"/>
              </p:ext>
            </p:extLst>
          </p:nvPr>
        </p:nvGraphicFramePr>
        <p:xfrm>
          <a:off x="3048000" y="1114666"/>
          <a:ext cx="3048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623662790"/>
              </p:ext>
            </p:extLst>
          </p:nvPr>
        </p:nvGraphicFramePr>
        <p:xfrm>
          <a:off x="152400" y="3733800"/>
          <a:ext cx="304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07247637"/>
              </p:ext>
            </p:extLst>
          </p:nvPr>
        </p:nvGraphicFramePr>
        <p:xfrm>
          <a:off x="3238500" y="3886200"/>
          <a:ext cx="289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3250912" y="3657600"/>
            <a:ext cx="2765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n-IN"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>
                <a:solidFill>
                  <a:prstClr val="black"/>
                </a:solidFill>
              </a:rPr>
              <a:t>FLCs – </a:t>
            </a:r>
            <a:r>
              <a:rPr lang="en-US" sz="1300" b="1" dirty="0" smtClean="0">
                <a:solidFill>
                  <a:prstClr val="black"/>
                </a:solidFill>
              </a:rPr>
              <a:t> Outdoor </a:t>
            </a:r>
            <a:r>
              <a:rPr lang="en-US" sz="1300" b="1" dirty="0">
                <a:solidFill>
                  <a:prstClr val="black"/>
                </a:solidFill>
              </a:rPr>
              <a:t>activities undertaken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3670012"/>
            <a:ext cx="20973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n-IN"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>
                <a:solidFill>
                  <a:prstClr val="black"/>
                </a:solidFill>
              </a:rPr>
              <a:t>RSETI </a:t>
            </a:r>
            <a:r>
              <a:rPr lang="en-US" sz="1300" b="1" dirty="0" smtClean="0">
                <a:solidFill>
                  <a:prstClr val="black"/>
                </a:solidFill>
              </a:rPr>
              <a:t>– </a:t>
            </a:r>
            <a:r>
              <a:rPr lang="en-US" sz="1300" b="1" dirty="0">
                <a:solidFill>
                  <a:prstClr val="black"/>
                </a:solidFill>
              </a:rPr>
              <a:t>Candidates Trained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8950" y="3670012"/>
            <a:ext cx="199477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n-IN"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 smtClean="0">
                <a:solidFill>
                  <a:prstClr val="black"/>
                </a:solidFill>
              </a:rPr>
              <a:t> A/</a:t>
            </a:r>
            <a:r>
              <a:rPr lang="en-US" sz="1300" b="1" dirty="0" err="1" smtClean="0">
                <a:solidFill>
                  <a:prstClr val="black"/>
                </a:solidFill>
              </a:rPr>
              <a:t>cs</a:t>
            </a:r>
            <a:r>
              <a:rPr lang="en-US" sz="1300" b="1" dirty="0" smtClean="0">
                <a:solidFill>
                  <a:prstClr val="black"/>
                </a:solidFill>
              </a:rPr>
              <a:t> through BC Channel</a:t>
            </a:r>
            <a:endParaRPr lang="en-US" sz="1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3886200"/>
            <a:ext cx="1295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(Amt Rs. </a:t>
            </a:r>
            <a:r>
              <a:rPr lang="en-US" sz="1300" b="1" dirty="0" err="1" smtClean="0"/>
              <a:t>lacs</a:t>
            </a:r>
            <a:r>
              <a:rPr lang="en-US" sz="1300" b="1" dirty="0" smtClean="0"/>
              <a:t>)</a:t>
            </a:r>
            <a:endParaRPr lang="en-US" sz="13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1143000"/>
            <a:ext cx="1066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(Amt. Rs.cr.)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599811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7297763"/>
              </p:ext>
            </p:extLst>
          </p:nvPr>
        </p:nvGraphicFramePr>
        <p:xfrm>
          <a:off x="609600" y="976219"/>
          <a:ext cx="8001000" cy="56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Shareholding </a:t>
            </a:r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Pattern-   31.03.2016 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64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Georgia" pitchFamily="18" charset="0"/>
              </a:rPr>
              <a:t>Raising Capital during the FY2015-2016 </a:t>
            </a:r>
            <a:endParaRPr lang="en-IN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56352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24253" y="1115073"/>
            <a:ext cx="994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. in Crores)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631716"/>
              </p:ext>
            </p:extLst>
          </p:nvPr>
        </p:nvGraphicFramePr>
        <p:xfrm>
          <a:off x="381000" y="1419368"/>
          <a:ext cx="8366292" cy="4509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712"/>
                <a:gridCol w="3786496"/>
                <a:gridCol w="1565042"/>
                <a:gridCol w="1565042"/>
              </a:tblGrid>
              <a:tr h="6658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Date of Allotment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Particulars (Investors)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Price per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Share (In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Rupees)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Amount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(Rs. In Crore)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83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30.09.2015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Government of India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193.30</a:t>
                      </a:r>
                      <a:endParaRPr lang="en-US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2455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3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05.01.2016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Life Insurance Corporation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132.06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64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8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30.03.2016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General Insurance Corporation of India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86.22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40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8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04.05.2016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Government of India  (Application money received on 30.03.2016)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113.32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1150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88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04.05.2016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Life Insurance Corporation (Application money received on 31.03.2016)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96.03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153.65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3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3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31.12.2015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8.52% Tier 2 Bonds-2025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10,00,000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3000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2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3799174"/>
            <a:ext cx="8104915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>
                <a:solidFill>
                  <a:prstClr val="black"/>
                </a:solidFill>
              </a:rPr>
              <a:t>Financial Inclusion &amp; Payment System Award </a:t>
            </a:r>
            <a:r>
              <a:rPr lang="en-US" sz="1600" dirty="0">
                <a:solidFill>
                  <a:prstClr val="black"/>
                </a:solidFill>
              </a:rPr>
              <a:t>by Elets Media at New Delhi at the hands of  Minister of Rural Development.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  <a:latin typeface="Georgia" pitchFamily="18" charset="0"/>
              </a:rPr>
              <a:t>Awards &amp; Recognition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9962" y="4529797"/>
            <a:ext cx="7993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Bank received “</a:t>
            </a:r>
            <a:r>
              <a:rPr lang="en-US" sz="1600" b="1" dirty="0">
                <a:solidFill>
                  <a:prstClr val="black"/>
                </a:solidFill>
              </a:rPr>
              <a:t>PMJDY Excellence Award”</a:t>
            </a:r>
            <a:r>
              <a:rPr lang="en-US" sz="1600" dirty="0">
                <a:solidFill>
                  <a:prstClr val="black"/>
                </a:solidFill>
              </a:rPr>
              <a:t> from Honorable Union Minister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2000" y="3344713"/>
            <a:ext cx="7993038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prstClr val="black"/>
                </a:solidFill>
              </a:rPr>
              <a:t>Bank received </a:t>
            </a:r>
            <a:r>
              <a:rPr lang="en-US" sz="1600" b="1" dirty="0">
                <a:solidFill>
                  <a:prstClr val="black"/>
                </a:solidFill>
              </a:rPr>
              <a:t>“Best MSME Bank” </a:t>
            </a:r>
            <a:r>
              <a:rPr lang="en-US" sz="1600" dirty="0">
                <a:solidFill>
                  <a:prstClr val="black"/>
                </a:solidFill>
              </a:rPr>
              <a:t>and</a:t>
            </a:r>
            <a:r>
              <a:rPr lang="en-US" sz="1600" b="1" dirty="0">
                <a:solidFill>
                  <a:prstClr val="black"/>
                </a:solidFill>
              </a:rPr>
              <a:t> “Best Bank for Operational Performance”</a:t>
            </a:r>
            <a:r>
              <a:rPr lang="en-US" sz="1600" dirty="0">
                <a:solidFill>
                  <a:prstClr val="black"/>
                </a:solidFill>
              </a:rPr>
              <a:t> awards.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2000" y="5739825"/>
            <a:ext cx="810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Bank received </a:t>
            </a:r>
            <a:r>
              <a:rPr lang="en-US" sz="1600" b="1" dirty="0">
                <a:solidFill>
                  <a:prstClr val="black"/>
                </a:solidFill>
              </a:rPr>
              <a:t>National Payments Excellence Awards 2015 </a:t>
            </a:r>
            <a:r>
              <a:rPr lang="en-US" sz="1600" dirty="0">
                <a:solidFill>
                  <a:prstClr val="black"/>
                </a:solidFill>
              </a:rPr>
              <a:t>awards for </a:t>
            </a:r>
          </a:p>
          <a:p>
            <a:r>
              <a:rPr lang="en-US" sz="1600" dirty="0">
                <a:solidFill>
                  <a:prstClr val="black"/>
                </a:solidFill>
              </a:rPr>
              <a:t>	- Top Issuer of </a:t>
            </a:r>
            <a:r>
              <a:rPr lang="en-US" sz="1600" dirty="0" err="1">
                <a:solidFill>
                  <a:prstClr val="black"/>
                </a:solidFill>
              </a:rPr>
              <a:t>Rupay</a:t>
            </a:r>
            <a:r>
              <a:rPr lang="en-US" sz="1600" dirty="0">
                <a:solidFill>
                  <a:prstClr val="black"/>
                </a:solidFill>
              </a:rPr>
              <a:t> Card in Special Category</a:t>
            </a:r>
          </a:p>
          <a:p>
            <a:r>
              <a:rPr lang="en-US" sz="1600" dirty="0">
                <a:solidFill>
                  <a:prstClr val="black"/>
                </a:solidFill>
              </a:rPr>
              <a:t>	- Special Award in Large Banks Category for NFS product.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0597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4" y="3810000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0" y="4529797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7" y="5791200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56107" y="5139397"/>
            <a:ext cx="7993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Bank received IBA Award for</a:t>
            </a:r>
            <a:r>
              <a:rPr lang="en-US" sz="1600" b="1" dirty="0">
                <a:solidFill>
                  <a:prstClr val="black"/>
                </a:solidFill>
              </a:rPr>
              <a:t> “Best Financial Inclusion Technology Initiative”</a:t>
            </a:r>
            <a:r>
              <a:rPr lang="en-US" sz="1600" dirty="0">
                <a:solidFill>
                  <a:prstClr val="black"/>
                </a:solidFill>
              </a:rPr>
              <a:t> from IDRBT.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39397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" y="2656174"/>
            <a:ext cx="7993038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prstClr val="black"/>
                </a:solidFill>
              </a:rPr>
              <a:t>Bank received </a:t>
            </a:r>
            <a:r>
              <a:rPr lang="en-US" sz="1600" b="1" dirty="0">
                <a:solidFill>
                  <a:prstClr val="black"/>
                </a:solidFill>
              </a:rPr>
              <a:t>“Best Bank” award for “use of Technology for Financial Inclusion among Large Banks” </a:t>
            </a:r>
            <a:r>
              <a:rPr lang="en-US" sz="1600" dirty="0">
                <a:solidFill>
                  <a:prstClr val="black"/>
                </a:solidFill>
              </a:rPr>
              <a:t>for FY 2014-15 from IDRBT at the hands of Governor, RBI.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2058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62000" y="1100916"/>
            <a:ext cx="799303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prstClr val="black"/>
                </a:solidFill>
              </a:rPr>
              <a:t>Bank received </a:t>
            </a:r>
            <a:r>
              <a:rPr lang="en-US" sz="1600" b="1" dirty="0">
                <a:solidFill>
                  <a:prstClr val="black"/>
                </a:solidFill>
              </a:rPr>
              <a:t>“Best MSME Banking Excellence Award” for “Best Performance in Micro Units Development and Refinance Agency (MUDRA) loan” </a:t>
            </a:r>
            <a:r>
              <a:rPr lang="en-US" sz="1600" dirty="0">
                <a:solidFill>
                  <a:prstClr val="black"/>
                </a:solidFill>
              </a:rPr>
              <a:t>under Large Bank category from Hon’ble Union Minister, Shri Piyush Goyal.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2000" y="2032980"/>
            <a:ext cx="799303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prstClr val="black"/>
                </a:solidFill>
              </a:rPr>
              <a:t>Bank has been rated by Economic Times as the </a:t>
            </a:r>
            <a:r>
              <a:rPr lang="en-US" sz="1600" b="1" dirty="0">
                <a:solidFill>
                  <a:prstClr val="black"/>
                </a:solidFill>
              </a:rPr>
              <a:t>“Second Most Trusted Brand”</a:t>
            </a:r>
            <a:r>
              <a:rPr lang="en-US" sz="1600" dirty="0">
                <a:solidFill>
                  <a:prstClr val="black"/>
                </a:solidFill>
              </a:rPr>
              <a:t> in India among the PSU banks in 2015.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8864"/>
            <a:ext cx="356400" cy="49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02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124200"/>
            <a:ext cx="5257800" cy="523220"/>
          </a:xfrm>
          <a:prstGeom prst="rect">
            <a:avLst/>
          </a:prstGeom>
          <a:solidFill>
            <a:srgbClr val="007D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latin typeface="Georgia" pitchFamily="18" charset="0"/>
              </a:rPr>
              <a:t>THANK YOU!</a:t>
            </a:r>
            <a:endParaRPr lang="en-IN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934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8EEDA1A-98BC-41D8-AF55-D1017DE3E8A2}" type="slidenum">
              <a:rPr lang="en-US" sz="1200" smtClean="0">
                <a:solidFill>
                  <a:schemeClr val="tx1"/>
                </a:solidFill>
              </a:rPr>
              <a:pPr algn="r">
                <a:defRPr/>
              </a:pPr>
              <a:t>45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49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Key Sectors – Domestic Credit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672757"/>
              </p:ext>
            </p:extLst>
          </p:nvPr>
        </p:nvGraphicFramePr>
        <p:xfrm>
          <a:off x="304801" y="1766248"/>
          <a:ext cx="8458199" cy="3996953"/>
        </p:xfrm>
        <a:graphic>
          <a:graphicData uri="http://schemas.openxmlformats.org/drawingml/2006/table">
            <a:tbl>
              <a:tblPr firstRow="1"/>
              <a:tblGrid>
                <a:gridCol w="1521672"/>
                <a:gridCol w="887643"/>
                <a:gridCol w="824239"/>
                <a:gridCol w="887643"/>
                <a:gridCol w="887643"/>
                <a:gridCol w="887643"/>
                <a:gridCol w="887643"/>
                <a:gridCol w="775574"/>
                <a:gridCol w="898499"/>
              </a:tblGrid>
              <a:tr h="8394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Industry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          Mar. 15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Jun 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Sep 15</a:t>
                      </a:r>
                    </a:p>
                  </a:txBody>
                  <a:tcPr marL="92573" marR="92573" marT="45698" marB="4569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Dec15</a:t>
                      </a:r>
                    </a:p>
                  </a:txBody>
                  <a:tcPr marL="92573" marR="92573" marT="45698" marB="4569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       Mar. 16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% to Domestic Credit 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MAR 15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    MAR 16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DC5"/>
                    </a:solidFill>
                  </a:tcPr>
                </a:tc>
              </a:tr>
              <a:tr h="57613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Agriculture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43,259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43,261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44,846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45,222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45,080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4.21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3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MSME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(Priority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&amp; Non- Priority)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49,137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47,816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47,923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49,445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49,190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851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Retail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34,153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33,582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34,938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35,453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37,777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10.61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3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Corporate &amp; Others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162,966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156,327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150,850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148,216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136,532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-16.22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56.29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3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289,515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280,986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278,557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278,336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268,579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-7.23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71116" y="1253572"/>
            <a:ext cx="955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</a:t>
            </a:r>
            <a:r>
              <a:rPr lang="en-US" sz="1200" dirty="0" smtClean="0">
                <a:solidFill>
                  <a:prstClr val="black"/>
                </a:solidFill>
              </a:rPr>
              <a:t> in Crores)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01760"/>
            <a:ext cx="2133600" cy="365125"/>
          </a:xfrm>
        </p:spPr>
        <p:txBody>
          <a:bodyPr/>
          <a:lstStyle/>
          <a:p>
            <a:pPr>
              <a:defRPr/>
            </a:pPr>
            <a:fld id="{5FE222BE-9C33-4613-B7F7-0DA0A1598D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31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78417"/>
              </p:ext>
            </p:extLst>
          </p:nvPr>
        </p:nvGraphicFramePr>
        <p:xfrm>
          <a:off x="381000" y="1357447"/>
          <a:ext cx="8305799" cy="446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92"/>
                <a:gridCol w="940280"/>
                <a:gridCol w="940280"/>
                <a:gridCol w="861922"/>
                <a:gridCol w="861922"/>
                <a:gridCol w="937404"/>
                <a:gridCol w="786441"/>
                <a:gridCol w="940280"/>
                <a:gridCol w="940278"/>
              </a:tblGrid>
              <a:tr h="78248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+mj-lt"/>
                        </a:rPr>
                        <a:t>Particulars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Mar. 15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Jun 15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Sep.15</a:t>
                      </a: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Dec15</a:t>
                      </a: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Mar. 16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%age to  Domestic Credit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Mar-15        Mar-16</a:t>
                      </a: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DC5"/>
                    </a:solidFill>
                  </a:tcPr>
                </a:tc>
              </a:tr>
              <a:tr h="50716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j-lt"/>
                        </a:rPr>
                        <a:t>Home Loan</a:t>
                      </a:r>
                      <a:endParaRPr lang="en-US" sz="15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16,664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16,992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17,973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18,448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19,658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17.97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7.32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63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j-lt"/>
                        </a:rPr>
                        <a:t>Mortgage Loan</a:t>
                      </a:r>
                      <a:endParaRPr lang="en-US" sz="15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4,144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4,234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4,422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4,658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5,054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21.96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16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j-lt"/>
                        </a:rPr>
                        <a:t>Auto Loan</a:t>
                      </a:r>
                      <a:endParaRPr lang="en-US" sz="15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2,733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2,742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2,741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2,843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2,892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63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j-lt"/>
                        </a:rPr>
                        <a:t>Education Loan</a:t>
                      </a:r>
                      <a:endParaRPr lang="en-US" sz="15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2,918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2,960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3,076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3,122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3,143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7.71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169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+mj-lt"/>
                          <a:cs typeface="Calibri" pitchFamily="34" charset="0"/>
                        </a:rPr>
                        <a:t>Personal Loan </a:t>
                      </a:r>
                      <a:endParaRPr lang="en-US" sz="1500" b="0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1,085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1,097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1,098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1,120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1,177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8.48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16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+mj-lt"/>
                        </a:rPr>
                        <a:t>Others</a:t>
                      </a:r>
                      <a:endParaRPr lang="en-US" sz="15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6,609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5,557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5,628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5,262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5,853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-11.44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169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+mj-lt"/>
                        </a:rPr>
                        <a:t>Total</a:t>
                      </a:r>
                      <a:endParaRPr lang="en-US" sz="15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34,153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33,582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2880" marT="91440" marB="9144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34,938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35,453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37,777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10.61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11.80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14.07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772401" y="1004500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in Crores)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099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Retail Credit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30176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5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224216"/>
              </p:ext>
            </p:extLst>
          </p:nvPr>
        </p:nvGraphicFramePr>
        <p:xfrm>
          <a:off x="152402" y="1371599"/>
          <a:ext cx="8823275" cy="45262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62198"/>
                <a:gridCol w="838200"/>
                <a:gridCol w="762000"/>
                <a:gridCol w="914400"/>
                <a:gridCol w="990600"/>
                <a:gridCol w="841353"/>
                <a:gridCol w="1057262"/>
                <a:gridCol w="1057262"/>
              </a:tblGrid>
              <a:tr h="818536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Industry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Mar. 15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Jun  15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Sep 15</a:t>
                      </a: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Dec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15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       Mar. 16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% to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ANBC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2573" marR="92573" marT="45698" marB="45698" anchor="ctr">
                    <a:solidFill>
                      <a:srgbClr val="007DC5"/>
                    </a:solidFill>
                  </a:tcPr>
                </a:tc>
              </a:tr>
              <a:tr h="3531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Agriculture*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45,947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45,949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48,700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49,787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50,508       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9.93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17.27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j-lt"/>
                          <a:cs typeface="Calibri" pitchFamily="34" charset="0"/>
                        </a:rPr>
                        <a:t>Out of which , S&amp;MF</a:t>
                      </a:r>
                      <a:r>
                        <a:rPr lang="en-US" sz="16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17368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20737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19.40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7.09             (7 %)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1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MSME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40,891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39,457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40,438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41,232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39,466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-3.48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13.49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9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Out of which ,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Micro.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Ent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.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18328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19079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6.52        (7%)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54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Housing Loan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8,231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8,370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9,181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9,676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10,314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25.31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1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Educational Loan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2,872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2,913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3,021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3,087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3,093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1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Others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1,443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1,403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1,633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1,243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1,275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-11.64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j-lt"/>
                        </a:rPr>
                        <a:t>Total Priority Sector  Advances</a:t>
                      </a:r>
                      <a:endParaRPr lang="en-US" sz="16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92565" marR="92565" marT="45716" marB="4571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99,383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98,092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102,973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105,025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104,656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35.78 (35.20%)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756479" y="866001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Crores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Priority Sector Advances (Revised definition) </a:t>
            </a:r>
            <a:endParaRPr lang="en-IN" sz="24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30176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019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 Including RIDF Rs.6936 crores  ( out of which, NABARD-Rs.5428 cr,SIDBI-Rs.894 </a:t>
            </a:r>
            <a:r>
              <a:rPr lang="en-US" sz="1600" i="1" dirty="0" err="1" smtClean="0"/>
              <a:t>cr</a:t>
            </a:r>
            <a:r>
              <a:rPr lang="en-US" sz="1600" i="1" dirty="0" smtClean="0"/>
              <a:t> and NHB-Rs.614 </a:t>
            </a:r>
            <a:r>
              <a:rPr lang="en-US" sz="1600" i="1" dirty="0" err="1" smtClean="0"/>
              <a:t>cr</a:t>
            </a:r>
            <a:r>
              <a:rPr lang="en-US" sz="1600" i="1" dirty="0" smtClean="0"/>
              <a:t>)                           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2399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96179"/>
              </p:ext>
            </p:extLst>
          </p:nvPr>
        </p:nvGraphicFramePr>
        <p:xfrm>
          <a:off x="381000" y="1371600"/>
          <a:ext cx="8324648" cy="4686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714"/>
                <a:gridCol w="917619"/>
                <a:gridCol w="972123"/>
                <a:gridCol w="902686"/>
                <a:gridCol w="902686"/>
                <a:gridCol w="902686"/>
                <a:gridCol w="902686"/>
                <a:gridCol w="982448"/>
              </a:tblGrid>
              <a:tr h="74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Particulars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Mar. 15 </a:t>
                      </a:r>
                      <a:endParaRPr lang="en-US" sz="1500" b="1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Jun</a:t>
                      </a:r>
                      <a:r>
                        <a:rPr lang="en-US" sz="15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Sep 15</a:t>
                      </a: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Dec.15</a:t>
                      </a: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Mar. 16 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 % </a:t>
                      </a:r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to Domestic Advances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Infrastructure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48,291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49,679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7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Metal &amp; Metal products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0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Textiles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9,179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Gems &amp; Jewellery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1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Chemicals &amp; Chemical products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Vehicles, vehicle parts &amp; Transport equipment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Rubber, Plastic &amp; their products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latin typeface="+mj-lt"/>
                        </a:rPr>
                        <a:t>Other  </a:t>
                      </a:r>
                      <a:r>
                        <a:rPr lang="en-US" sz="1500" u="none" strike="noStrike" dirty="0">
                          <a:latin typeface="+mj-lt"/>
                        </a:rPr>
                        <a:t>Industries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32,302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26,395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24,775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27,417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28,356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-12.22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10.56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latin typeface="+mj-lt"/>
                        </a:rPr>
                        <a:t>Total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124,064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115,835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112,542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119,296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116,345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-6.22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43.32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61518" y="933101"/>
            <a:ext cx="1044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" hangingPunct="0"/>
            <a:r>
              <a:rPr lang="en-US" sz="1200" dirty="0" smtClean="0">
                <a:solidFill>
                  <a:prstClr val="black"/>
                </a:solidFill>
                <a:latin typeface="Rupee Foradian" pitchFamily="34" charset="0"/>
              </a:rPr>
              <a:t>(`.</a:t>
            </a:r>
            <a:r>
              <a:rPr lang="en-US" sz="1200" dirty="0" smtClean="0">
                <a:solidFill>
                  <a:prstClr val="black"/>
                </a:solidFill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</a:rPr>
              <a:t>Crores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 Domestic Credit- Industry  Wise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18EEDA1A-98BC-41D8-AF55-D1017DE3E8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5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62863"/>
              </p:ext>
            </p:extLst>
          </p:nvPr>
        </p:nvGraphicFramePr>
        <p:xfrm>
          <a:off x="685800" y="1248265"/>
          <a:ext cx="7543803" cy="4884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331"/>
                <a:gridCol w="1432368"/>
                <a:gridCol w="1432368"/>
                <a:gridCol w="1432368"/>
                <a:gridCol w="1432368"/>
              </a:tblGrid>
              <a:tr h="734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Particulars </a:t>
                      </a:r>
                      <a:endParaRPr lang="en-US" sz="15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 15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Dec 15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Mar 16</a:t>
                      </a: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Y-O-Y </a:t>
                      </a:r>
                    </a:p>
                    <a:p>
                      <a:pPr algn="ctr"/>
                      <a:r>
                        <a:rPr lang="en-US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 % )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DC5"/>
                    </a:solidFill>
                  </a:tcPr>
                </a:tc>
              </a:tr>
              <a:tr h="297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Power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33,386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33,643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29,706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-11.02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i="1" u="none" strike="noStrike" dirty="0">
                          <a:latin typeface="+mj-lt"/>
                        </a:rPr>
                        <a:t> </a:t>
                      </a:r>
                      <a:r>
                        <a:rPr lang="en-US" sz="1500" i="1" u="none" strike="noStrike" dirty="0" smtClean="0">
                          <a:latin typeface="+mj-lt"/>
                        </a:rPr>
                        <a:t>     </a:t>
                      </a:r>
                      <a:r>
                        <a:rPr lang="en-US" sz="1500" b="1" i="1" u="none" strike="noStrike" dirty="0" smtClean="0">
                          <a:latin typeface="+mj-lt"/>
                        </a:rPr>
                        <a:t>a)</a:t>
                      </a:r>
                      <a:r>
                        <a:rPr lang="en-US" sz="1500" b="1" i="1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en-US" sz="1500" b="1" i="1" u="none" strike="noStrike" dirty="0" smtClean="0">
                          <a:latin typeface="+mj-lt"/>
                        </a:rPr>
                        <a:t> SEBs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17,391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17,458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16,400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-5.70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-GENERATION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6,965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7,283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6,205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-10.91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 -TRANSMISSION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1,755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1,983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1,415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-19.37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-DISTRIBUTION 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8,670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8,192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8,780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1.27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i="1" u="none" strike="noStrike" dirty="0" smtClean="0">
                          <a:latin typeface="+mj-lt"/>
                        </a:rPr>
                        <a:t>      </a:t>
                      </a:r>
                      <a:r>
                        <a:rPr lang="en-US" sz="1500" b="1" i="1" u="none" strike="noStrike" dirty="0" smtClean="0">
                          <a:latin typeface="+mj-lt"/>
                        </a:rPr>
                        <a:t>b)  Others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18,315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16,185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13,306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-27.35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Roads and </a:t>
                      </a:r>
                      <a:r>
                        <a:rPr lang="en-US" sz="1500" b="1" u="none" strike="noStrike" dirty="0" smtClean="0">
                          <a:latin typeface="+mj-lt"/>
                        </a:rPr>
                        <a:t>Ports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10,751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10,815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11,046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2.74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Telecom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927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956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936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Other </a:t>
                      </a:r>
                      <a:r>
                        <a:rPr lang="en-US" sz="1500" b="1" u="none" strike="noStrike" dirty="0" smtClean="0">
                          <a:latin typeface="+mj-lt"/>
                        </a:rPr>
                        <a:t>Infrastructure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3,952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4,355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4,247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7.46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latin typeface="+mj-lt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49,016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49,769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45,935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-6.29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077200" y="971266"/>
            <a:ext cx="121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Rupee Foradian" pitchFamily="34" charset="0"/>
              </a:rPr>
              <a:t>`.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Crores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  <a:latin typeface="Georgia" pitchFamily="18" charset="0"/>
              </a:rPr>
              <a:t>Advances - Infrastructure Sectors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6934200" y="6301760"/>
            <a:ext cx="2133600" cy="365125"/>
          </a:xfrm>
        </p:spPr>
        <p:txBody>
          <a:bodyPr/>
          <a:lstStyle/>
          <a:p>
            <a:pPr>
              <a:defRPr/>
            </a:pPr>
            <a:fld id="{6C93CF00-B228-4955-8010-5B9D95B15A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8" y="6292334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*O/S in Distribution Companies &amp; SEB also includes outstanding in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12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18213</TotalTime>
  <Words>4141</Words>
  <Application>Microsoft Office PowerPoint</Application>
  <PresentationFormat>On-screen Show (4:3)</PresentationFormat>
  <Paragraphs>2239</Paragraphs>
  <Slides>45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of UDAY Scheme </vt:lpstr>
      <vt:lpstr>Food Credit – Credit availed by Govt of Punjab State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Giridhar Kumar Namburi</dc:creator>
  <cp:lastModifiedBy>RS166055</cp:lastModifiedBy>
  <cp:revision>1758</cp:revision>
  <cp:lastPrinted>2016-05-24T09:12:50Z</cp:lastPrinted>
  <dcterms:created xsi:type="dcterms:W3CDTF">2013-10-30T19:30:37Z</dcterms:created>
  <dcterms:modified xsi:type="dcterms:W3CDTF">2016-05-24T16:08:13Z</dcterms:modified>
</cp:coreProperties>
</file>