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6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7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8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9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10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  <p:sldMasterId id="2147483747" r:id="rId3"/>
    <p:sldMasterId id="2147483791" r:id="rId4"/>
    <p:sldMasterId id="2147483833" r:id="rId5"/>
    <p:sldMasterId id="2147483875" r:id="rId6"/>
    <p:sldMasterId id="2147483915" r:id="rId7"/>
    <p:sldMasterId id="2147483955" r:id="rId8"/>
    <p:sldMasterId id="2147484019" r:id="rId9"/>
    <p:sldMasterId id="2147484055" r:id="rId10"/>
    <p:sldMasterId id="2147484111" r:id="rId11"/>
  </p:sldMasterIdLst>
  <p:notesMasterIdLst>
    <p:notesMasterId r:id="rId48"/>
  </p:notesMasterIdLst>
  <p:handoutMasterIdLst>
    <p:handoutMasterId r:id="rId49"/>
  </p:handoutMasterIdLst>
  <p:sldIdLst>
    <p:sldId id="874" r:id="rId12"/>
    <p:sldId id="845" r:id="rId13"/>
    <p:sldId id="870" r:id="rId14"/>
    <p:sldId id="872" r:id="rId15"/>
    <p:sldId id="866" r:id="rId16"/>
    <p:sldId id="836" r:id="rId17"/>
    <p:sldId id="784" r:id="rId18"/>
    <p:sldId id="722" r:id="rId19"/>
    <p:sldId id="820" r:id="rId20"/>
    <p:sldId id="720" r:id="rId21"/>
    <p:sldId id="827" r:id="rId22"/>
    <p:sldId id="877" r:id="rId23"/>
    <p:sldId id="832" r:id="rId24"/>
    <p:sldId id="812" r:id="rId25"/>
    <p:sldId id="727" r:id="rId26"/>
    <p:sldId id="792" r:id="rId27"/>
    <p:sldId id="729" r:id="rId28"/>
    <p:sldId id="717" r:id="rId29"/>
    <p:sldId id="556" r:id="rId30"/>
    <p:sldId id="557" r:id="rId31"/>
    <p:sldId id="558" r:id="rId32"/>
    <p:sldId id="559" r:id="rId33"/>
    <p:sldId id="861" r:id="rId34"/>
    <p:sldId id="868" r:id="rId35"/>
    <p:sldId id="860" r:id="rId36"/>
    <p:sldId id="859" r:id="rId37"/>
    <p:sldId id="822" r:id="rId38"/>
    <p:sldId id="862" r:id="rId39"/>
    <p:sldId id="597" r:id="rId40"/>
    <p:sldId id="853" r:id="rId41"/>
    <p:sldId id="869" r:id="rId42"/>
    <p:sldId id="882" r:id="rId43"/>
    <p:sldId id="878" r:id="rId44"/>
    <p:sldId id="879" r:id="rId45"/>
    <p:sldId id="880" r:id="rId46"/>
    <p:sldId id="50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719F27"/>
    <a:srgbClr val="EB4123"/>
    <a:srgbClr val="007DC5"/>
    <a:srgbClr val="FF6600"/>
    <a:srgbClr val="F8A15A"/>
    <a:srgbClr val="FFC000"/>
    <a:srgbClr val="000000"/>
    <a:srgbClr val="F5822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484" autoAdjust="0"/>
  </p:normalViewPr>
  <p:slideViewPr>
    <p:cSldViewPr>
      <p:cViewPr varScale="1">
        <p:scale>
          <a:sx n="69" d="100"/>
          <a:sy n="69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../embeddings/oleObject2.bin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r\IR\Bank%20of%20India\Quarter%20Performance\FY14\Q4\Final_Presentation%20Inpu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175388.BOICORP\Desktop\c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5185185185185E-2"/>
          <c:y val="0"/>
          <c:w val="0.91851851851851851"/>
          <c:h val="0.8100176345144356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DC5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8857126554832818E-3"/>
                  <c:y val="-0.27189673556430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750427935638489E-3"/>
                  <c:y val="-0.333657726377952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43.11%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Sheet1!$I$3:$I$4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Sheet1!$J$3:$J$4</c:f>
              <c:numCache>
                <c:formatCode>0.00%</c:formatCode>
                <c:ptCount val="2"/>
                <c:pt idx="0">
                  <c:v>0.41760000000000003</c:v>
                </c:pt>
                <c:pt idx="1">
                  <c:v>0.4249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02880"/>
        <c:axId val="145408768"/>
      </c:barChart>
      <c:catAx>
        <c:axId val="1454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408768"/>
        <c:crosses val="autoZero"/>
        <c:auto val="1"/>
        <c:lblAlgn val="ctr"/>
        <c:lblOffset val="100"/>
        <c:noMultiLvlLbl val="0"/>
      </c:catAx>
      <c:valAx>
        <c:axId val="145408768"/>
        <c:scaling>
          <c:orientation val="minMax"/>
          <c:max val="0.5"/>
          <c:min val="0.30000000000000004"/>
        </c:scaling>
        <c:delete val="1"/>
        <c:axPos val="l"/>
        <c:numFmt formatCode="0.00%" sourceLinked="1"/>
        <c:majorTickMark val="out"/>
        <c:minorTickMark val="none"/>
        <c:tickLblPos val="nextTo"/>
        <c:crossAx val="14540288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5960447252882"/>
          <c:y val="0.12465196379382877"/>
          <c:w val="0.77021247968964746"/>
          <c:h val="0.87534803620617119"/>
        </c:manualLayout>
      </c:layout>
      <c:pie3DChart>
        <c:varyColors val="1"/>
        <c:ser>
          <c:idx val="0"/>
          <c:order val="0"/>
          <c:explosion val="4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5.5828008338106284E-2"/>
                  <c:y val="-1.832452025567932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CA 6.08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SA 35.68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%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Bulk Deposits 8.19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TD</a:t>
                    </a:r>
                    <a:r>
                      <a:rPr lang="en-US" sz="1400" baseline="0" smtClean="0">
                        <a:solidFill>
                          <a:schemeClr val="bg1"/>
                        </a:solidFill>
                      </a:rPr>
                      <a:t> Others </a:t>
                    </a:r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50.06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%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Sheet2!$A$13:$A$16</c:f>
              <c:strCache>
                <c:ptCount val="4"/>
                <c:pt idx="0">
                  <c:v>CA</c:v>
                </c:pt>
                <c:pt idx="1">
                  <c:v>SA</c:v>
                </c:pt>
                <c:pt idx="2">
                  <c:v>TD- Bulk Deposits </c:v>
                </c:pt>
                <c:pt idx="3">
                  <c:v>TD- Others </c:v>
                </c:pt>
              </c:strCache>
            </c:strRef>
          </c:cat>
          <c:val>
            <c:numRef>
              <c:f>Sheet2!$B$13:$B$16</c:f>
              <c:numCache>
                <c:formatCode>0.00%</c:formatCode>
                <c:ptCount val="4"/>
                <c:pt idx="0">
                  <c:v>6.0781575726304521E-2</c:v>
                </c:pt>
                <c:pt idx="1">
                  <c:v>0.35678568094471086</c:v>
                </c:pt>
                <c:pt idx="2">
                  <c:v>8.1864169822879682E-2</c:v>
                </c:pt>
                <c:pt idx="3">
                  <c:v>0.50056857350610495</c:v>
                </c:pt>
              </c:numCache>
            </c:numRef>
          </c:val>
        </c:ser>
        <c:ser>
          <c:idx val="1"/>
          <c:order val="1"/>
          <c:cat>
            <c:strRef>
              <c:f>Sheet2!$A$13:$A$16</c:f>
              <c:strCache>
                <c:ptCount val="4"/>
                <c:pt idx="0">
                  <c:v>CA</c:v>
                </c:pt>
                <c:pt idx="1">
                  <c:v>SA</c:v>
                </c:pt>
                <c:pt idx="2">
                  <c:v>TD- Bulk Deposits </c:v>
                </c:pt>
                <c:pt idx="3">
                  <c:v>TD- Others </c:v>
                </c:pt>
              </c:strCache>
            </c:strRef>
          </c:cat>
          <c:val>
            <c:numRef>
              <c:f>Sheet2!$C$13:$C$16</c:f>
              <c:numCache>
                <c:formatCode>0.00%</c:formatCode>
                <c:ptCount val="4"/>
                <c:pt idx="0">
                  <c:v>5.7426884155398858E-2</c:v>
                </c:pt>
                <c:pt idx="1">
                  <c:v>0.37363950237610066</c:v>
                </c:pt>
                <c:pt idx="2">
                  <c:v>5.008111122866872E-2</c:v>
                </c:pt>
                <c:pt idx="3">
                  <c:v>0.51885250223983181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6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CA 5.74%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229855643044621"/>
                  <c:y val="2.963035870516185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SA 37.36%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 Bulk Deposits</a:t>
                    </a:r>
                  </a:p>
                  <a:p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5.01%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TD Others 51.89%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Sheet2!$A$13:$A$16</c:f>
              <c:strCache>
                <c:ptCount val="4"/>
                <c:pt idx="0">
                  <c:v>CA</c:v>
                </c:pt>
                <c:pt idx="1">
                  <c:v>SA</c:v>
                </c:pt>
                <c:pt idx="2">
                  <c:v>TD- Bulk Deposits </c:v>
                </c:pt>
                <c:pt idx="3">
                  <c:v>TD- Others </c:v>
                </c:pt>
              </c:strCache>
            </c:strRef>
          </c:cat>
          <c:val>
            <c:numRef>
              <c:f>Sheet2!$C$13:$C$16</c:f>
              <c:numCache>
                <c:formatCode>0.00%</c:formatCode>
                <c:ptCount val="4"/>
                <c:pt idx="0">
                  <c:v>5.7426884155398858E-2</c:v>
                </c:pt>
                <c:pt idx="1">
                  <c:v>0.37363950237610066</c:v>
                </c:pt>
                <c:pt idx="2">
                  <c:v>5.008111122866872E-2</c:v>
                </c:pt>
                <c:pt idx="3">
                  <c:v>0.51885250223983181</c:v>
                </c:pt>
              </c:numCache>
            </c:numRef>
          </c:val>
        </c:ser>
        <c:ser>
          <c:idx val="0"/>
          <c:order val="0"/>
          <c:cat>
            <c:strRef>
              <c:f>Sheet2!$A$13:$A$16</c:f>
              <c:strCache>
                <c:ptCount val="4"/>
                <c:pt idx="0">
                  <c:v>CA</c:v>
                </c:pt>
                <c:pt idx="1">
                  <c:v>SA</c:v>
                </c:pt>
                <c:pt idx="2">
                  <c:v>TD- Bulk Deposits </c:v>
                </c:pt>
                <c:pt idx="3">
                  <c:v>TD- Others </c:v>
                </c:pt>
              </c:strCache>
            </c:strRef>
          </c:cat>
          <c:val>
            <c:numRef>
              <c:f>Sheet2!$B$13:$B$16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31884057971016E-2"/>
          <c:y val="1.9642228626261415E-2"/>
          <c:w val="0.96014492753623193"/>
          <c:h val="0.77648027613128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&amp; Above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Jun 18</c:v>
                </c:pt>
                <c:pt idx="2">
                  <c:v>Jun 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0.55000000000000004</c:v>
                </c:pt>
                <c:pt idx="2" formatCode="0%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BBB</c:v>
                </c:pt>
              </c:strCache>
            </c:strRef>
          </c:tx>
          <c:spPr>
            <a:solidFill>
              <a:srgbClr val="007DC5"/>
            </a:solidFill>
          </c:spPr>
          <c:invertIfNegative val="0"/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Jun 18</c:v>
                </c:pt>
                <c:pt idx="2">
                  <c:v>Jun 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0.15</c:v>
                </c:pt>
                <c:pt idx="2" formatCode="0%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Below BBB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Jun 18</c:v>
                </c:pt>
                <c:pt idx="2">
                  <c:v>Jun 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%">
                  <c:v>0.14000000000000001</c:v>
                </c:pt>
                <c:pt idx="2" formatCode="0%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Unrated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Jun 18</c:v>
                </c:pt>
                <c:pt idx="2">
                  <c:v>Jun 19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%">
                  <c:v>0.16</c:v>
                </c:pt>
                <c:pt idx="2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2590848"/>
        <c:axId val="203125504"/>
      </c:barChart>
      <c:catAx>
        <c:axId val="202590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3125504"/>
        <c:crosses val="autoZero"/>
        <c:auto val="1"/>
        <c:lblAlgn val="ctr"/>
        <c:lblOffset val="100"/>
        <c:noMultiLvlLbl val="0"/>
      </c:catAx>
      <c:valAx>
        <c:axId val="203125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590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01023700440481E-2"/>
          <c:y val="4.4121827539224138E-3"/>
          <c:w val="0.95708619481506951"/>
          <c:h val="0.454540566958887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Exposure in INR crore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1290324970435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239766081871343E-3"/>
                  <c:y val="-8.8709696196278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2878.75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79532163742687E-3"/>
                  <c:y val="-0.10752690448033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19172226734822E-2"/>
                  <c:y val="-0.19160771960297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623600273664135"/>
                  <c:y val="-0.208586062323687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31187.97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RBI List-1</c:v>
                </c:pt>
                <c:pt idx="1">
                  <c:v>RBI List-2</c:v>
                </c:pt>
                <c:pt idx="2">
                  <c:v>Account filed by BOI at NCLT</c:v>
                </c:pt>
                <c:pt idx="3">
                  <c:v>Accounts filed by other banks at NCLT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3636.84</c:v>
                </c:pt>
                <c:pt idx="1">
                  <c:v>2878.75</c:v>
                </c:pt>
                <c:pt idx="2">
                  <c:v>4703.8599999999997</c:v>
                </c:pt>
                <c:pt idx="3">
                  <c:v>19968.52</c:v>
                </c:pt>
                <c:pt idx="4">
                  <c:v>31187.97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2473344"/>
        <c:axId val="62474496"/>
        <c:axId val="0"/>
      </c:bar3DChart>
      <c:catAx>
        <c:axId val="6247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474496"/>
        <c:crosses val="autoZero"/>
        <c:auto val="1"/>
        <c:lblAlgn val="ctr"/>
        <c:lblOffset val="100"/>
        <c:noMultiLvlLbl val="0"/>
      </c:catAx>
      <c:valAx>
        <c:axId val="62474496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2473344"/>
        <c:crosses val="autoZero"/>
        <c:crossBetween val="between"/>
        <c:majorUnit val="10000"/>
        <c:minorUnit val="20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35725883624271731"/>
          <c:y val="0.89393125740317736"/>
          <c:w val="0.37314209607068882"/>
          <c:h val="8.2336529785211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601410117852915E-2"/>
          <c:y val="7.8157480314960628E-2"/>
          <c:w val="0.7749826236998153"/>
          <c:h val="0.80155885322027054"/>
        </c:manualLayout>
      </c:layout>
      <c:lineChart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Cost Of Deposits</c:v>
                </c:pt>
              </c:strCache>
            </c:strRef>
          </c:tx>
          <c:marker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Sheet1!$C$8:$G$8</c:f>
              <c:numCache>
                <c:formatCode>mmm\-yy</c:formatCode>
                <c:ptCount val="5"/>
                <c:pt idx="0">
                  <c:v>43252</c:v>
                </c:pt>
                <c:pt idx="1">
                  <c:v>43344</c:v>
                </c:pt>
                <c:pt idx="2">
                  <c:v>43435</c:v>
                </c:pt>
                <c:pt idx="3">
                  <c:v>43525</c:v>
                </c:pt>
                <c:pt idx="4">
                  <c:v>43617</c:v>
                </c:pt>
              </c:numCache>
            </c:numRef>
          </c:cat>
          <c:val>
            <c:numRef>
              <c:f>Sheet1!$C$9:$G$9</c:f>
              <c:numCache>
                <c:formatCode>General</c:formatCode>
                <c:ptCount val="5"/>
                <c:pt idx="0">
                  <c:v>4.51</c:v>
                </c:pt>
                <c:pt idx="1">
                  <c:v>4.47</c:v>
                </c:pt>
                <c:pt idx="2">
                  <c:v>4.49</c:v>
                </c:pt>
                <c:pt idx="3" formatCode="_(* #,##0.00_);_(* \(#,##0.00\);_(* &quot;-&quot;??_);_(@_)">
                  <c:v>4.5</c:v>
                </c:pt>
                <c:pt idx="4">
                  <c:v>4.5599999999999996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Yield On Advance</c:v>
                </c:pt>
              </c:strCache>
            </c:strRef>
          </c:tx>
          <c:marker>
            <c:spPr>
              <a:solidFill>
                <a:srgbClr val="F79646">
                  <a:lumMod val="75000"/>
                </a:srgbClr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Sheet1!$C$8:$G$8</c:f>
              <c:numCache>
                <c:formatCode>mmm\-yy</c:formatCode>
                <c:ptCount val="5"/>
                <c:pt idx="0">
                  <c:v>43252</c:v>
                </c:pt>
                <c:pt idx="1">
                  <c:v>43344</c:v>
                </c:pt>
                <c:pt idx="2">
                  <c:v>43435</c:v>
                </c:pt>
                <c:pt idx="3">
                  <c:v>43525</c:v>
                </c:pt>
                <c:pt idx="4">
                  <c:v>43617</c:v>
                </c:pt>
              </c:numCache>
            </c:numRef>
          </c:cat>
          <c:val>
            <c:numRef>
              <c:f>Sheet1!$C$10:$G$10</c:f>
              <c:numCache>
                <c:formatCode>General</c:formatCode>
                <c:ptCount val="5"/>
                <c:pt idx="0">
                  <c:v>8.1300000000000008</c:v>
                </c:pt>
                <c:pt idx="1">
                  <c:v>7.85</c:v>
                </c:pt>
                <c:pt idx="2">
                  <c:v>8.31</c:v>
                </c:pt>
                <c:pt idx="3">
                  <c:v>8.6300000000000008</c:v>
                </c:pt>
                <c:pt idx="4">
                  <c:v>8.27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905600"/>
        <c:axId val="282911488"/>
      </c:lineChart>
      <c:catAx>
        <c:axId val="282905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82911488"/>
        <c:crosses val="autoZero"/>
        <c:auto val="0"/>
        <c:lblAlgn val="ctr"/>
        <c:lblOffset val="100"/>
        <c:noMultiLvlLbl val="0"/>
      </c:catAx>
      <c:valAx>
        <c:axId val="282911488"/>
        <c:scaling>
          <c:orientation val="minMax"/>
          <c:max val="16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2905600"/>
        <c:crosses val="autoZero"/>
        <c:crossBetween val="between"/>
        <c:majorUnit val="2"/>
        <c:minorUnit val="0.4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spPr>
    <a:effectLst>
      <a:outerShdw blurRad="50800" dist="50800" sx="1000" sy="1000" algn="ctr" rotWithShape="0">
        <a:srgbClr val="000000">
          <a:alpha val="0"/>
        </a:srgbClr>
      </a:outerShd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Credit Risk </a:t>
            </a:r>
            <a:r>
              <a:rPr lang="en-US" sz="1800" dirty="0" smtClean="0"/>
              <a:t>RWA to Advances (%)</a:t>
            </a:r>
          </a:p>
          <a:p>
            <a:pPr>
              <a:defRPr/>
            </a:pPr>
            <a:endParaRPr lang="en-US" sz="1400" dirty="0"/>
          </a:p>
        </c:rich>
      </c:tx>
      <c:layout>
        <c:manualLayout>
          <c:xMode val="edge"/>
          <c:yMode val="edge"/>
          <c:x val="0.1536795514197088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Risk RWA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4"/>
              <c:layout>
                <c:manualLayout>
                  <c:x val="3.5714285714285712E-2"/>
                  <c:y val="-6.8027210884353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Jun-18</c:v>
                </c:pt>
                <c:pt idx="1">
                  <c:v>Mar-19</c:v>
                </c:pt>
                <c:pt idx="2">
                  <c:v>Jun-19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258019</c:v>
                </c:pt>
                <c:pt idx="1">
                  <c:v>258073</c:v>
                </c:pt>
                <c:pt idx="2">
                  <c:v>249356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gapDepth val="0"/>
        <c:shape val="cylinder"/>
        <c:axId val="283016192"/>
        <c:axId val="283035904"/>
        <c:axId val="0"/>
      </c:bar3DChart>
      <c:catAx>
        <c:axId val="28301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83035904"/>
        <c:crosses val="autoZero"/>
        <c:auto val="1"/>
        <c:lblAlgn val="ctr"/>
        <c:lblOffset val="100"/>
        <c:noMultiLvlLbl val="0"/>
      </c:catAx>
      <c:valAx>
        <c:axId val="283035904"/>
        <c:scaling>
          <c:orientation val="minMax"/>
          <c:min val="10000"/>
        </c:scaling>
        <c:delete val="1"/>
        <c:axPos val="l"/>
        <c:numFmt formatCode="General" sourceLinked="1"/>
        <c:majorTickMark val="out"/>
        <c:minorTickMark val="none"/>
        <c:tickLblPos val="nextTo"/>
        <c:crossAx val="283016192"/>
        <c:crosses val="autoZero"/>
        <c:crossBetween val="between"/>
        <c:majorUnit val="10000"/>
        <c:minorUnit val="5000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rgbClr val="297FD5">
            <a:lumMod val="20000"/>
            <a:lumOff val="80000"/>
          </a:srgb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073446327683617E-2"/>
          <c:y val="2.6960784313725492E-2"/>
          <c:w val="0.93785310734463279"/>
          <c:h val="0.85493438320209969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2731334408019993E-17"/>
                  <c:y val="-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666E-2"/>
                  <c:y val="-0.30092592592592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-0.282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Sheet1!$C$7:$C$9</c:f>
              <c:numCache>
                <c:formatCode>mmm\-yy</c:formatCode>
                <c:ptCount val="3"/>
                <c:pt idx="0">
                  <c:v>43252</c:v>
                </c:pt>
                <c:pt idx="1">
                  <c:v>43525</c:v>
                </c:pt>
                <c:pt idx="2">
                  <c:v>43617</c:v>
                </c:pt>
              </c:numCache>
            </c:numRef>
          </c:cat>
          <c:val>
            <c:numRef>
              <c:f>Sheet1!$D$7:$D$9</c:f>
              <c:numCache>
                <c:formatCode>General</c:formatCode>
                <c:ptCount val="3"/>
                <c:pt idx="0">
                  <c:v>390847</c:v>
                </c:pt>
                <c:pt idx="1">
                  <c:v>409154</c:v>
                </c:pt>
                <c:pt idx="2">
                  <c:v>402635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181056"/>
        <c:axId val="283182592"/>
        <c:axId val="0"/>
      </c:bar3DChart>
      <c:catAx>
        <c:axId val="283181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3182592"/>
        <c:crosses val="autoZero"/>
        <c:auto val="0"/>
        <c:lblAlgn val="ctr"/>
        <c:lblOffset val="100"/>
        <c:noMultiLvlLbl val="0"/>
      </c:catAx>
      <c:valAx>
        <c:axId val="283182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181056"/>
        <c:crosses val="autoZero"/>
        <c:crossBetween val="between"/>
        <c:majorUnit val="50000"/>
        <c:minorUnit val="50000"/>
      </c:valAx>
      <c:spPr>
        <a:solidFill>
          <a:srgbClr val="297FD5">
            <a:lumMod val="20000"/>
            <a:lumOff val="80000"/>
          </a:srgb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76978964585982E-3"/>
          <c:y val="0.20810181134765562"/>
          <c:w val="0.82783844954163344"/>
          <c:h val="0.70519571627620625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5"/>
          </c:dPt>
          <c:dLbls>
            <c:dLbl>
              <c:idx val="0"/>
              <c:layout>
                <c:manualLayout>
                  <c:x val="-0.13798631728410998"/>
                  <c:y val="0.1000628746033611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Rural</a:t>
                    </a:r>
                  </a:p>
                  <a:p>
                    <a:r>
                      <a:rPr lang="en-US" sz="1600" dirty="0" smtClean="0"/>
                      <a:t>1832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130739092396063E-3"/>
                  <c:y val="-0.15376818638410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Semi Urban</a:t>
                    </a:r>
                  </a:p>
                  <a:p>
                    <a:r>
                      <a:rPr lang="en-US" dirty="0" smtClean="0"/>
                      <a:t>1454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617486338797814E-2"/>
                  <c:y val="-3.23459474282132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Urban</a:t>
                    </a:r>
                  </a:p>
                  <a:p>
                    <a:r>
                      <a:rPr lang="en-US" dirty="0" smtClean="0"/>
                      <a:t>811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Metro</a:t>
                    </a:r>
                  </a:p>
                  <a:p>
                    <a:r>
                      <a:rPr lang="en-US" dirty="0" smtClean="0"/>
                      <a:t>993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620373540263989E-2"/>
                  <c:y val="3.474320339587181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Overseas</a:t>
                    </a:r>
                  </a:p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Sheet1!$D$6:$D$10</c:f>
              <c:strCache>
                <c:ptCount val="5"/>
                <c:pt idx="0">
                  <c:v>Rural</c:v>
                </c:pt>
                <c:pt idx="1">
                  <c:v>Semi-Urban</c:v>
                </c:pt>
                <c:pt idx="2">
                  <c:v>Urban</c:v>
                </c:pt>
                <c:pt idx="3">
                  <c:v>Metro</c:v>
                </c:pt>
                <c:pt idx="4">
                  <c:v>Overseas</c:v>
                </c:pt>
              </c:strCache>
            </c:strRef>
          </c:cat>
          <c:val>
            <c:numRef>
              <c:f>Sheet1!$E$6:$E$10</c:f>
              <c:numCache>
                <c:formatCode>General</c:formatCode>
                <c:ptCount val="5"/>
                <c:pt idx="0">
                  <c:v>1832</c:v>
                </c:pt>
                <c:pt idx="1">
                  <c:v>1454</c:v>
                </c:pt>
                <c:pt idx="2">
                  <c:v>812</c:v>
                </c:pt>
                <c:pt idx="3">
                  <c:v>994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30966962463018"/>
          <c:y val="5.1339282589676301E-2"/>
          <c:w val="0.24572949214681497"/>
          <c:h val="0.2640612423447069"/>
        </c:manualLayout>
      </c:layout>
      <c:overlay val="0"/>
      <c:txPr>
        <a:bodyPr/>
        <a:lstStyle/>
        <a:p>
          <a:pPr>
            <a:defRPr sz="147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09523809524E-2"/>
          <c:y val="0"/>
          <c:w val="0.92823453672064582"/>
          <c:h val="0.8408305816611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5.9523809523809521E-3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285714285714194E-3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7627890853265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88095238095238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Sheet1!$B$2:$B$4</c:f>
              <c:numCache>
                <c:formatCode>_ * #,##0_ ;_ * \-#,##0_ ;_ * "-"??_ ;_ @_ </c:formatCode>
                <c:ptCount val="3"/>
                <c:pt idx="0">
                  <c:v>5348</c:v>
                </c:pt>
                <c:pt idx="1">
                  <c:v>5753</c:v>
                </c:pt>
                <c:pt idx="2">
                  <c:v>5868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66528"/>
        <c:axId val="283368064"/>
      </c:barChart>
      <c:catAx>
        <c:axId val="2833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283368064"/>
        <c:crosses val="autoZero"/>
        <c:auto val="1"/>
        <c:lblAlgn val="ctr"/>
        <c:lblOffset val="100"/>
        <c:noMultiLvlLbl val="0"/>
      </c:catAx>
      <c:valAx>
        <c:axId val="283368064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83366528"/>
        <c:crosses val="autoZero"/>
        <c:crossBetween val="between"/>
        <c:majorUnit val="100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09523809524E-2"/>
          <c:y val="0.12232091847678575"/>
          <c:w val="0.93452380952380965"/>
          <c:h val="0.71072896007730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corporate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3"/>
              <c:layout>
                <c:manualLayout>
                  <c:x val="-3.8690476190476303E-2"/>
                  <c:y val="-1.0609445340016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904761904761904E-2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Sheet1!$B$2:$B$4</c:f>
              <c:numCache>
                <c:formatCode>_ * #,##0_ ;_ * \-#,##0_ ;_ * "-"??_ ;_ @_ </c:formatCode>
                <c:ptCount val="3"/>
                <c:pt idx="0">
                  <c:v>129287</c:v>
                </c:pt>
                <c:pt idx="1">
                  <c:v>134474</c:v>
                </c:pt>
                <c:pt idx="2">
                  <c:v>137667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87936"/>
        <c:axId val="283689728"/>
      </c:barChart>
      <c:catAx>
        <c:axId val="28368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283689728"/>
        <c:crosses val="autoZero"/>
        <c:auto val="1"/>
        <c:lblAlgn val="ctr"/>
        <c:lblOffset val="100"/>
        <c:noMultiLvlLbl val="0"/>
      </c:catAx>
      <c:valAx>
        <c:axId val="283689728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836879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217391304347824E-2"/>
          <c:y val="0.11643532058492688"/>
          <c:w val="0.93478260869565222"/>
          <c:h val="0.6623322084739408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DC5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8263428991905817E-2"/>
                  <c:y val="-0.351165980795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04153828597513E-2"/>
                  <c:y val="-0.37949105971128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Sheet1!$C$22:$C$23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Sheet1!$D$22:$D$23</c:f>
              <c:numCache>
                <c:formatCode>General</c:formatCode>
                <c:ptCount val="2"/>
                <c:pt idx="0">
                  <c:v>1869</c:v>
                </c:pt>
                <c:pt idx="1">
                  <c:v>2271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327232"/>
        <c:axId val="145328768"/>
      </c:barChart>
      <c:catAx>
        <c:axId val="14532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328768"/>
        <c:crosses val="autoZero"/>
        <c:auto val="1"/>
        <c:lblAlgn val="ctr"/>
        <c:lblOffset val="100"/>
        <c:noMultiLvlLbl val="0"/>
      </c:catAx>
      <c:valAx>
        <c:axId val="145328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327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57142857142856E-2"/>
          <c:y val="0.10859350393700799"/>
          <c:w val="0.94642857142857195"/>
          <c:h val="0.7506423884514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Banking User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Sheet1!$B$2:$B$4</c:f>
              <c:numCache>
                <c:formatCode>_ * #,##0_ ;_ * \-#,##0_ ;_ * "-"??_ ;_ @_ </c:formatCode>
                <c:ptCount val="3"/>
                <c:pt idx="0">
                  <c:v>190929</c:v>
                </c:pt>
                <c:pt idx="1">
                  <c:v>1290229</c:v>
                </c:pt>
                <c:pt idx="2">
                  <c:v>1447296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19776"/>
        <c:axId val="283421312"/>
      </c:barChart>
      <c:catAx>
        <c:axId val="2834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283421312"/>
        <c:crosses val="autoZero"/>
        <c:auto val="1"/>
        <c:lblAlgn val="ctr"/>
        <c:lblOffset val="100"/>
        <c:noMultiLvlLbl val="0"/>
      </c:catAx>
      <c:valAx>
        <c:axId val="283421312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83419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722218746962489E-2"/>
          <c:y val="7.8125E-2"/>
          <c:w val="0.93277778365898656"/>
          <c:h val="0.812230971128608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8.3333333333333592E-3"/>
                  <c:y val="-0.411271507728200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62E-2"/>
                  <c:y val="-0.354493657042869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68172572178477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Sheet1!$D$6:$D$8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7423</c:v>
                </c:pt>
                <c:pt idx="1">
                  <c:v>6154</c:v>
                </c:pt>
                <c:pt idx="2">
                  <c:v>6061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54080"/>
        <c:axId val="283464064"/>
      </c:barChart>
      <c:catAx>
        <c:axId val="28345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83464064"/>
        <c:crosses val="autoZero"/>
        <c:auto val="1"/>
        <c:lblAlgn val="ctr"/>
        <c:lblOffset val="100"/>
        <c:noMultiLvlLbl val="0"/>
      </c:catAx>
      <c:valAx>
        <c:axId val="28346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454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5267475043752621E-2"/>
          <c:y val="0.23211865977295643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-1.1299046920369748E-3"/>
                  <c:y val="-0.30926551519769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29716882240731E-2"/>
                  <c:y val="-0.245052017362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152250039775112E-3"/>
                  <c:y val="-0.24814424085594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35930418349885E-4"/>
                  <c:y val="-0.31312131377206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1614892998440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'Rural Branches'!$A$2:$A$4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'Rural Branches'!$B$2:$B$4</c:f>
              <c:numCache>
                <c:formatCode>#,##0</c:formatCode>
                <c:ptCount val="3"/>
                <c:pt idx="0">
                  <c:v>2011</c:v>
                </c:pt>
                <c:pt idx="1">
                  <c:v>1832</c:v>
                </c:pt>
                <c:pt idx="2">
                  <c:v>1832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3613824"/>
        <c:axId val="283619712"/>
        <c:axId val="0"/>
      </c:bar3DChart>
      <c:catAx>
        <c:axId val="283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3619712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283619712"/>
        <c:scaling>
          <c:orientation val="minMax"/>
          <c:max val="2014"/>
        </c:scaling>
        <c:delete val="1"/>
        <c:axPos val="l"/>
        <c:numFmt formatCode="#,##0" sourceLinked="1"/>
        <c:majorTickMark val="out"/>
        <c:minorTickMark val="none"/>
        <c:tickLblPos val="nextTo"/>
        <c:crossAx val="28361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5267475043752621E-2"/>
          <c:y val="0.23211865977295643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2.9853203119405264E-3"/>
                  <c:y val="-0.30222747156605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616331416243347E-3"/>
                  <c:y val="-0.3118762029746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152250039774357E-3"/>
                  <c:y val="-0.28163517060367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62207944587761E-2"/>
                  <c:y val="-0.25914023010393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60900015910045E-2"/>
                  <c:y val="-0.2945564965171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'BSBDA AMT'!$A$2:$A$4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'BSBDA AMT'!$B$2:$B$4</c:f>
              <c:numCache>
                <c:formatCode>#,##0.00</c:formatCode>
                <c:ptCount val="3"/>
                <c:pt idx="0">
                  <c:v>6884.88</c:v>
                </c:pt>
                <c:pt idx="1">
                  <c:v>8264.15</c:v>
                </c:pt>
                <c:pt idx="2">
                  <c:v>8386.35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3818240"/>
        <c:axId val="283824128"/>
        <c:axId val="0"/>
      </c:bar3DChart>
      <c:catAx>
        <c:axId val="28381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3824128"/>
        <c:crosses val="autoZero"/>
        <c:auto val="0"/>
        <c:lblAlgn val="ctr"/>
        <c:lblOffset val="100"/>
        <c:noMultiLvlLbl val="0"/>
      </c:catAx>
      <c:valAx>
        <c:axId val="283824128"/>
        <c:scaling>
          <c:orientation val="minMax"/>
          <c:min val="3000"/>
        </c:scaling>
        <c:delete val="1"/>
        <c:axPos val="l"/>
        <c:numFmt formatCode="#,##0.00" sourceLinked="1"/>
        <c:majorTickMark val="out"/>
        <c:minorTickMark val="none"/>
        <c:tickLblPos val="nextTo"/>
        <c:crossAx val="28381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5267475043752621E-2"/>
          <c:y val="0.23211865977295643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1.1215770319895558E-2"/>
                  <c:y val="-0.23430128075434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613091081594541E-3"/>
                  <c:y val="-0.25045012572916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69736674323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165329326551527E-3"/>
                  <c:y val="-0.27533455520437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152250039775112E-3"/>
                  <c:y val="-0.2999546048839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'BSBDA ac'!$A$2:$A$4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'BSBDA ac'!$B$2:$B$4</c:f>
              <c:numCache>
                <c:formatCode>0.00</c:formatCode>
                <c:ptCount val="3"/>
                <c:pt idx="0">
                  <c:v>304.18</c:v>
                </c:pt>
                <c:pt idx="1">
                  <c:v>319.62</c:v>
                </c:pt>
                <c:pt idx="2">
                  <c:v>324.22000000000003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3780992"/>
        <c:axId val="283782528"/>
        <c:axId val="0"/>
      </c:bar3DChart>
      <c:catAx>
        <c:axId val="2837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3782528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2837825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8378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5267475043752621E-2"/>
          <c:y val="0.23211865977295643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2.985320311940536E-3"/>
                  <c:y val="-0.2882823644224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616331416243347E-3"/>
                  <c:y val="-0.28823688429686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9132910779044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35930418349885E-4"/>
                  <c:y val="-0.3077232054052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45675011932532E-2"/>
                  <c:y val="-0.3215470383512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FLC!$A$2:$A$4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FLC!$B$2:$B$4</c:f>
              <c:numCache>
                <c:formatCode>#,##0</c:formatCode>
                <c:ptCount val="3"/>
                <c:pt idx="0">
                  <c:v>13712</c:v>
                </c:pt>
                <c:pt idx="1">
                  <c:v>14561</c:v>
                </c:pt>
                <c:pt idx="2">
                  <c:v>14712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4304896"/>
        <c:axId val="284306432"/>
        <c:axId val="0"/>
      </c:bar3DChart>
      <c:catAx>
        <c:axId val="28430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306432"/>
        <c:crosses val="autoZero"/>
        <c:auto val="0"/>
        <c:lblAlgn val="ctr"/>
        <c:lblOffset val="100"/>
        <c:noMultiLvlLbl val="0"/>
      </c:catAx>
      <c:valAx>
        <c:axId val="2843064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30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1152250039775112E-3"/>
          <c:y val="0.22672055140614347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1.1215770319895558E-2"/>
                  <c:y val="-0.24509792253586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88168663306868E-3"/>
                  <c:y val="-0.27204255919642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152250039775112E-3"/>
                  <c:y val="-0.29672764120516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016319621425975E-3"/>
                  <c:y val="-0.3077232054052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45675011932532E-2"/>
                  <c:y val="-0.3269451467180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'Reseti-Candinate train'!$A$2:$A$4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'Reseti-Candinate train'!$B$2:$B$4</c:f>
              <c:numCache>
                <c:formatCode>#,##0</c:formatCode>
                <c:ptCount val="3"/>
                <c:pt idx="0">
                  <c:v>169375</c:v>
                </c:pt>
                <c:pt idx="1">
                  <c:v>193887</c:v>
                </c:pt>
                <c:pt idx="2">
                  <c:v>198982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4808320"/>
        <c:axId val="284809856"/>
        <c:axId val="0"/>
      </c:bar3DChart>
      <c:catAx>
        <c:axId val="2848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09856"/>
        <c:crosses val="autoZero"/>
        <c:auto val="0"/>
        <c:lblAlgn val="ctr"/>
        <c:lblOffset val="100"/>
        <c:noMultiLvlLbl val="0"/>
      </c:catAx>
      <c:valAx>
        <c:axId val="284809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80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5267475043752621E-2"/>
          <c:y val="0.23211865977295643"/>
          <c:w val="0.90946504991249477"/>
          <c:h val="0.63264979963241852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19050"/>
              <a:bevelB w="12700" h="127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19050"/>
                <a:bevelB w="12700" h="12700"/>
              </a:sp3d>
            </c:spPr>
          </c:dPt>
          <c:dLbls>
            <c:dLbl>
              <c:idx val="0"/>
              <c:layout>
                <c:manualLayout>
                  <c:x val="-5.2451296960144764E-3"/>
                  <c:y val="-0.11554289668445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616331416243347E-3"/>
                  <c:y val="-0.2234600089430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152250039775112E-3"/>
                  <c:y val="-0.2265518073886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016319621425975E-3"/>
                  <c:y val="-0.28613119698590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45675011932532E-2"/>
                  <c:y val="-0.3107508216175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PowerPoint]Unbaned Village Covered'!$A$2:$A$4</c:f>
              <c:strCache>
                <c:ptCount val="3"/>
                <c:pt idx="0">
                  <c:v>Q1 FY19</c:v>
                </c:pt>
                <c:pt idx="1">
                  <c:v>Q4 FY19</c:v>
                </c:pt>
                <c:pt idx="2">
                  <c:v>Q1 FY20</c:v>
                </c:pt>
              </c:strCache>
            </c:strRef>
          </c:cat>
          <c:val>
            <c:numRef>
              <c:f>'[Chart 2 in Microsoft PowerPoint]Unbaned Village Covered'!$B$2:$B$4</c:f>
              <c:numCache>
                <c:formatCode>#,##0</c:formatCode>
                <c:ptCount val="3"/>
                <c:pt idx="0">
                  <c:v>23161</c:v>
                </c:pt>
                <c:pt idx="1">
                  <c:v>23164</c:v>
                </c:pt>
                <c:pt idx="2">
                  <c:v>23175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00"/>
        <c:shape val="cone"/>
        <c:axId val="284861184"/>
        <c:axId val="284862720"/>
        <c:axId val="0"/>
      </c:bar3DChart>
      <c:catAx>
        <c:axId val="2848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6272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2848627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86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bubble3D val="0"/>
            <c:spPr>
              <a:solidFill>
                <a:srgbClr val="002060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8.7234095738033077E-2"/>
                  <c:y val="-0.1747705599300086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+mj-lt"/>
                      </a:rPr>
                      <a:t>C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entral 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Govt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./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State 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Govt.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 89.10 %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918385201849823E-2"/>
                  <c:y val="0.12712270341207338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M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utual Funds/UTI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0.62 %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186101737282836E-2"/>
                  <c:y val="-3.9292432195975578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F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inancial Institutions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/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Banks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 0.44%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615212160980149E-2"/>
                  <c:y val="-4.3516252776095304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I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nsurance 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Companies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4.78  %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9678915135608156E-2"/>
                  <c:y val="0.11877690288713955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  <a:latin typeface="+mj-lt"/>
                      </a:rPr>
                      <a:t>FII &amp; Other Foreign Holding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
0.73 %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5881139857518149E-3"/>
                  <c:y val="9.5339020122485116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  <a:r>
                      <a:rPr lang="en-US" b="1" dirty="0">
                        <a:solidFill>
                          <a:schemeClr val="tx1"/>
                        </a:solidFill>
                        <a:latin typeface="+mj-lt"/>
                      </a:rPr>
                      <a:t>odies Corporate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  <a:latin typeface="+mj-lt"/>
                      </a:rPr>
                      <a:t>0.40  %</a:t>
                    </a:r>
                    <a:endParaRPr lang="en-US" b="1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334973253343332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  <a:latin typeface="+mj-lt"/>
                      </a:rPr>
                      <a:t>I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ndividuals /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Others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 3.93%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Sheet3!$A$290:$A$298</c:f>
              <c:strCache>
                <c:ptCount val="9"/>
                <c:pt idx="0">
                  <c:v>SHP</c:v>
                </c:pt>
                <c:pt idx="1">
                  <c:v>Central Govt./State Govt.</c:v>
                </c:pt>
                <c:pt idx="2">
                  <c:v>Mutual Funds/UTI</c:v>
                </c:pt>
                <c:pt idx="3">
                  <c:v>Financial Institutions/Banks</c:v>
                </c:pt>
                <c:pt idx="4">
                  <c:v>Insurance Companies</c:v>
                </c:pt>
                <c:pt idx="5">
                  <c:v>Foreign Institutional Investors</c:v>
                </c:pt>
                <c:pt idx="6">
                  <c:v>Bodies Corporate</c:v>
                </c:pt>
                <c:pt idx="7">
                  <c:v>Individuals</c:v>
                </c:pt>
                <c:pt idx="8">
                  <c:v>Others</c:v>
                </c:pt>
              </c:strCache>
            </c:strRef>
          </c:cat>
          <c:val>
            <c:numRef>
              <c:f>Sheet3!$B$290:$B$298</c:f>
              <c:numCache>
                <c:formatCode>0.00</c:formatCode>
                <c:ptCount val="9"/>
                <c:pt idx="1">
                  <c:v>66.7</c:v>
                </c:pt>
                <c:pt idx="2">
                  <c:v>1.01</c:v>
                </c:pt>
                <c:pt idx="3">
                  <c:v>0.18000000000000024</c:v>
                </c:pt>
                <c:pt idx="4">
                  <c:v>14.3</c:v>
                </c:pt>
                <c:pt idx="5">
                  <c:v>10.15</c:v>
                </c:pt>
                <c:pt idx="6">
                  <c:v>1.6400000000000001</c:v>
                </c:pt>
                <c:pt idx="7">
                  <c:v>5.64</c:v>
                </c:pt>
                <c:pt idx="8">
                  <c:v>0.39000000000000373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016499833349605E-2"/>
          <c:y val="0.62408334506138785"/>
          <c:w val="0.91829157449854892"/>
          <c:h val="0.206896910626793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DC5"/>
            </a:solidFill>
          </c:spPr>
          <c:invertIfNegative val="0"/>
          <c:dLbls>
            <c:dLbl>
              <c:idx val="0"/>
              <c:layout>
                <c:manualLayout>
                  <c:x val="-2.8313238048971533E-2"/>
                  <c:y val="-0.242569353530023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72166611116534E-2"/>
                  <c:y val="-0.13583983354157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Sheet1!$H$22:$H$23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Sheet1!$I$22:$I$23</c:f>
              <c:numCache>
                <c:formatCode>General</c:formatCode>
                <c:ptCount val="2"/>
                <c:pt idx="0">
                  <c:v>95.11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145488896"/>
        <c:axId val="145822464"/>
      </c:barChart>
      <c:catAx>
        <c:axId val="14548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5822464"/>
        <c:crosses val="autoZero"/>
        <c:auto val="1"/>
        <c:lblAlgn val="ctr"/>
        <c:lblOffset val="100"/>
        <c:noMultiLvlLbl val="0"/>
      </c:catAx>
      <c:valAx>
        <c:axId val="145822464"/>
        <c:scaling>
          <c:orientation val="minMax"/>
          <c:max val="1000"/>
          <c:min val="-5000"/>
        </c:scaling>
        <c:delete val="1"/>
        <c:axPos val="l"/>
        <c:numFmt formatCode="General" sourceLinked="1"/>
        <c:majorTickMark val="out"/>
        <c:minorTickMark val="none"/>
        <c:tickLblPos val="nextTo"/>
        <c:crossAx val="145488896"/>
        <c:crosses val="autoZero"/>
        <c:crossBetween val="between"/>
        <c:majorUnit val="1000"/>
        <c:minorUnit val="20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2788225844603811"/>
          <c:h val="0.80427167924083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Tier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7889892454213674E-2"/>
                  <c:y val="1.800487123917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574910378511464E-2"/>
                  <c:y val="-1.200324749278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Sheet1!$E$6:$F$6</c:f>
              <c:strCache>
                <c:ptCount val="2"/>
                <c:pt idx="0">
                  <c:v>June 18</c:v>
                </c:pt>
                <c:pt idx="1">
                  <c:v> June 19</c:v>
                </c:pt>
              </c:strCache>
            </c:strRef>
          </c:cat>
          <c:val>
            <c:numRef>
              <c:f>Sheet1!$E$7:$F$7</c:f>
              <c:numCache>
                <c:formatCode>0.00%</c:formatCode>
                <c:ptCount val="2"/>
                <c:pt idx="0">
                  <c:v>8.14E-2</c:v>
                </c:pt>
                <c:pt idx="1">
                  <c:v>0.112</c:v>
                </c:pt>
              </c:numCache>
            </c:numRef>
          </c:val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CRAR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Sheet1!$E$6:$F$6</c:f>
              <c:strCache>
                <c:ptCount val="2"/>
                <c:pt idx="0">
                  <c:v>June 18</c:v>
                </c:pt>
                <c:pt idx="1">
                  <c:v> June 19</c:v>
                </c:pt>
              </c:strCache>
            </c:strRef>
          </c:cat>
          <c:val>
            <c:numRef>
              <c:f>Sheet1!$E$8:$F$8</c:f>
              <c:numCache>
                <c:formatCode>0.00%</c:formatCode>
                <c:ptCount val="2"/>
                <c:pt idx="0">
                  <c:v>0.1143</c:v>
                </c:pt>
                <c:pt idx="1">
                  <c:v>0.14349999999999999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11168"/>
        <c:axId val="145512704"/>
      </c:barChart>
      <c:catAx>
        <c:axId val="1455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512704"/>
        <c:crosses val="autoZero"/>
        <c:auto val="1"/>
        <c:lblAlgn val="ctr"/>
        <c:lblOffset val="100"/>
        <c:noMultiLvlLbl val="0"/>
      </c:catAx>
      <c:valAx>
        <c:axId val="1455127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551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71526009088767"/>
          <c:y val="0.36625316421960891"/>
          <c:w val="0.19428473990911233"/>
          <c:h val="0.2674932120625634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DC5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86614173228349E-3"/>
                  <c:y val="-0.27777765279340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58005249343832E-2"/>
                  <c:y val="-0.35855380577427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Sheet1!$N$3:$N$4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Sheet1!$O$3:$O$4</c:f>
              <c:numCache>
                <c:formatCode>0.00%</c:formatCode>
                <c:ptCount val="2"/>
                <c:pt idx="0">
                  <c:v>0.66669999999999996</c:v>
                </c:pt>
                <c:pt idx="1">
                  <c:v>0.77180000000000004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65152"/>
        <c:axId val="144866688"/>
      </c:barChart>
      <c:catAx>
        <c:axId val="14486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4866688"/>
        <c:crosses val="autoZero"/>
        <c:auto val="1"/>
        <c:lblAlgn val="ctr"/>
        <c:lblOffset val="100"/>
        <c:noMultiLvlLbl val="0"/>
      </c:catAx>
      <c:valAx>
        <c:axId val="144866688"/>
        <c:scaling>
          <c:orientation val="minMax"/>
          <c:max val="0.9"/>
          <c:min val="0.4"/>
        </c:scaling>
        <c:delete val="1"/>
        <c:axPos val="l"/>
        <c:numFmt formatCode="0.00%" sourceLinked="1"/>
        <c:majorTickMark val="out"/>
        <c:minorTickMark val="none"/>
        <c:tickLblPos val="nextTo"/>
        <c:crossAx val="144865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800481330275497E-2"/>
          <c:y val="6.1111111111111109E-2"/>
          <c:w val="0.8034116706786304"/>
          <c:h val="0.78624103237095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Sheet1!$T$3</c:f>
              <c:strCache>
                <c:ptCount val="1"/>
                <c:pt idx="0">
                  <c:v>GNPA</c:v>
                </c:pt>
              </c:strCache>
            </c:strRef>
          </c:tx>
          <c:spPr>
            <a:solidFill>
              <a:srgbClr val="007DC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4.166666666666666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333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Sheet1!$U$2:$V$2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Sheet1!$U$3:$V$3</c:f>
              <c:numCache>
                <c:formatCode>0.00%</c:formatCode>
                <c:ptCount val="2"/>
                <c:pt idx="0">
                  <c:v>0.1666</c:v>
                </c:pt>
                <c:pt idx="1">
                  <c:v>0.16500000000000001</c:v>
                </c:pt>
              </c:numCache>
            </c:numRef>
          </c:val>
        </c:ser>
        <c:ser>
          <c:idx val="1"/>
          <c:order val="1"/>
          <c:tx>
            <c:strRef>
              <c:f>Sheet1!$T$4</c:f>
              <c:strCache>
                <c:ptCount val="1"/>
                <c:pt idx="0">
                  <c:v>NNPA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FF66"/>
              </a:solidFill>
              <a:ln>
                <a:solidFill>
                  <a:srgbClr val="629DD1"/>
                </a:solidFill>
              </a:ln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6.25E-2"/>
                  <c:y val="-3.961937028787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3333333333333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Sheet1!$U$2:$V$2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Sheet1!$U$4:$V$4</c:f>
              <c:numCache>
                <c:formatCode>0.00%</c:formatCode>
                <c:ptCount val="2"/>
                <c:pt idx="0">
                  <c:v>8.4500000000000006E-2</c:v>
                </c:pt>
                <c:pt idx="1">
                  <c:v>5.79E-2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28992"/>
        <c:axId val="145030528"/>
      </c:barChart>
      <c:catAx>
        <c:axId val="1450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030528"/>
        <c:crosses val="autoZero"/>
        <c:auto val="1"/>
        <c:lblAlgn val="ctr"/>
        <c:lblOffset val="100"/>
        <c:noMultiLvlLbl val="0"/>
      </c:catAx>
      <c:valAx>
        <c:axId val="145030528"/>
        <c:scaling>
          <c:orientation val="minMax"/>
          <c:max val="0.4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45028992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78668417916486877"/>
          <c:y val="0.17036307961504815"/>
          <c:w val="0.20662482422962658"/>
          <c:h val="0.2814960629921259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850304612706701E-2"/>
          <c:y val="6.4896725014877005E-2"/>
          <c:w val="0.92032516768737238"/>
          <c:h val="0.755300325041077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2095849129969865E-2"/>
                  <c:y val="-0.31268422052622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296685136580145E-3"/>
                  <c:y val="-0.2831857091558269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2,99,492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Sheet1!$J$40:$J$41</c:f>
              <c:strCache>
                <c:ptCount val="2"/>
                <c:pt idx="0">
                  <c:v>June18</c:v>
                </c:pt>
                <c:pt idx="1">
                  <c:v>June 19</c:v>
                </c:pt>
              </c:strCache>
            </c:strRef>
          </c:cat>
          <c:val>
            <c:numRef>
              <c:f>Sheet1!$K$40:$K$41</c:f>
              <c:numCache>
                <c:formatCode>General</c:formatCode>
                <c:ptCount val="2"/>
                <c:pt idx="0" formatCode="#,##0">
                  <c:v>309828</c:v>
                </c:pt>
                <c:pt idx="1">
                  <c:v>299492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13440"/>
        <c:axId val="146414976"/>
      </c:barChart>
      <c:catAx>
        <c:axId val="14641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6414976"/>
        <c:crosses val="autoZero"/>
        <c:auto val="1"/>
        <c:lblAlgn val="ctr"/>
        <c:lblOffset val="100"/>
        <c:noMultiLvlLbl val="0"/>
      </c:catAx>
      <c:valAx>
        <c:axId val="146414976"/>
        <c:scaling>
          <c:orientation val="minMax"/>
          <c:max val="350000"/>
        </c:scaling>
        <c:delete val="1"/>
        <c:axPos val="l"/>
        <c:numFmt formatCode="#,##0" sourceLinked="1"/>
        <c:majorTickMark val="out"/>
        <c:minorTickMark val="none"/>
        <c:tickLblPos val="nextTo"/>
        <c:crossAx val="146413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Foreign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480894345705139E-2"/>
                  <c:y val="-6.819497562804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32098765432098E-3"/>
                  <c:y val="-6.17327185396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0.78</c:v>
                </c:pt>
                <c:pt idx="1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7.7004881054226464E-3"/>
                  <c:y val="-7.185114360704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709099710754134E-3"/>
                  <c:y val="-1.521934758155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3.05</c:v>
                </c:pt>
                <c:pt idx="1">
                  <c:v>3.03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Global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9999448687028816E-2"/>
                  <c:y val="-6.232733408323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18098589267484E-2"/>
                  <c:y val="-4.3790776152980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2.4900000000000002</c:v>
                </c:pt>
                <c:pt idx="1">
                  <c:v>2.67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2509824"/>
        <c:axId val="172528000"/>
        <c:axId val="0"/>
      </c:bar3DChart>
      <c:catAx>
        <c:axId val="17250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2528000"/>
        <c:crosses val="autoZero"/>
        <c:auto val="1"/>
        <c:lblAlgn val="ctr"/>
        <c:lblOffset val="100"/>
        <c:noMultiLvlLbl val="0"/>
      </c:catAx>
      <c:valAx>
        <c:axId val="17252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09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8698558906552E-2"/>
          <c:y val="5.9311642648442527E-2"/>
          <c:w val="0.75436953399692963"/>
          <c:h val="0.7475417605130426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0.17157</cdr:x>
      <cdr:y>0.0692</cdr:y>
    </cdr:from>
    <cdr:to>
      <cdr:x>0.66912</cdr:x>
      <cdr:y>0.20415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0" y="190501"/>
          <a:ext cx="1933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600" b="1" dirty="0"/>
            <a:t>CASA (Domestic)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0.16667</cdr:x>
      <cdr:y>0.46939</cdr:y>
    </cdr:from>
    <cdr:to>
      <cdr:x>0.61905</cdr:x>
      <cdr:y>0.71429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1752600"/>
          <a:ext cx="1447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0.09524</cdr:x>
      <cdr:y>0.22449</cdr:y>
    </cdr:from>
    <cdr:to>
      <cdr:x>0.2619</cdr:x>
      <cdr:y>0.30612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838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0.08824</cdr:x>
      <cdr:y>0.15016</cdr:y>
    </cdr:from>
    <cdr:to>
      <cdr:x>0.27871</cdr:x>
      <cdr:y>0.2318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7200" y="713601"/>
          <a:ext cx="986940" cy="387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0.05882</cdr:x>
      <cdr:y>0.18223</cdr:y>
    </cdr:from>
    <cdr:to>
      <cdr:x>0.17647</cdr:x>
      <cdr:y>0.23034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4801" y="866000"/>
          <a:ext cx="609600" cy="2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</cdr:x>
      <cdr:y>0.19827</cdr:y>
    </cdr:from>
    <cdr:to>
      <cdr:x>0.59313</cdr:x>
      <cdr:y>0.2624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95400" y="942201"/>
          <a:ext cx="1777962" cy="30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0.44118</cdr:x>
      <cdr:y>0.19827</cdr:y>
    </cdr:from>
    <cdr:to>
      <cdr:x>0.60785</cdr:x>
      <cdr:y>0.25949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86000" y="942201"/>
          <a:ext cx="863617" cy="290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0.61274</cdr:x>
      <cdr:y>0.18223</cdr:y>
    </cdr:from>
    <cdr:to>
      <cdr:x>0.77941</cdr:x>
      <cdr:y>0.29156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174974" y="866001"/>
          <a:ext cx="863617" cy="51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0.80882</cdr:x>
      <cdr:y>0.2143</cdr:y>
    </cdr:from>
    <cdr:to>
      <cdr:x>0.92647</cdr:x>
      <cdr:y>0.27844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00" y="1018401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0.68966</cdr:x>
      <cdr:y>0.19827</cdr:y>
    </cdr:from>
    <cdr:to>
      <cdr:x>0.91176</cdr:x>
      <cdr:y>0.24637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8000" y="942200"/>
          <a:ext cx="981614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0.12069</cdr:x>
      <cdr:y>0.06999</cdr:y>
    </cdr:from>
    <cdr:to>
      <cdr:x>0.33317</cdr:x>
      <cdr:y>0.13413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33400" y="332601"/>
          <a:ext cx="939066" cy="30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66.02%</a:t>
          </a:r>
          <a:endParaRPr lang="en-IN" sz="1600" b="1" dirty="0"/>
        </a:p>
      </cdr:txBody>
    </cdr:sp>
  </cdr:relSizeAnchor>
  <cdr:relSizeAnchor xmlns:cdr="http://schemas.openxmlformats.org/drawingml/2006/chartDrawing">
    <cdr:from>
      <cdr:x>0.7069</cdr:x>
      <cdr:y>0.06999</cdr:y>
    </cdr:from>
    <cdr:to>
      <cdr:x>0.91379</cdr:x>
      <cdr:y>0.1662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24200" y="332601"/>
          <a:ext cx="914400" cy="45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61.93%</a:t>
          </a:r>
          <a:endParaRPr lang="en-IN" sz="1600" b="1" dirty="0"/>
        </a:p>
      </cdr:txBody>
    </cdr:sp>
  </cdr:relSizeAnchor>
  <cdr:relSizeAnchor xmlns:cdr="http://schemas.openxmlformats.org/drawingml/2006/chartDrawing">
    <cdr:from>
      <cdr:x>0.43103</cdr:x>
      <cdr:y>0.06999</cdr:y>
    </cdr:from>
    <cdr:to>
      <cdr:x>0.62847</cdr:x>
      <cdr:y>0.1662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905000" y="332601"/>
          <a:ext cx="872586" cy="45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63.07%</a:t>
          </a:r>
          <a:endParaRPr lang="en-IN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0.06151</cdr:y>
    </cdr:from>
    <cdr:to>
      <cdr:x>0.96721</cdr:x>
      <cdr:y>0.1506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318701"/>
          <a:ext cx="32004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Total Advances </a:t>
          </a:r>
          <a:endParaRPr lang="en-IN" sz="20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100" b="1" u="sng" dirty="0" smtClean="0">
              <a:effectLst/>
              <a:latin typeface="Arial" pitchFamily="34" charset="0"/>
              <a:ea typeface="+mn-ea"/>
              <a:cs typeface="Arial" pitchFamily="34" charset="0"/>
            </a:rPr>
            <a:t>Rural</a:t>
          </a:r>
          <a:r>
            <a:rPr lang="en-IN" sz="1100" b="1" u="sng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IN" sz="11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Branches</a:t>
          </a:r>
          <a:endParaRPr lang="en-IN" sz="1200" dirty="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Total</a:t>
          </a:r>
          <a:r>
            <a:rPr lang="en-IN" sz="12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 Deposit mobilised in BSBD </a:t>
          </a:r>
          <a:r>
            <a:rPr lang="en-IN" sz="1200" b="1" u="sng" baseline="0">
              <a:effectLst/>
              <a:latin typeface="Arial" pitchFamily="34" charset="0"/>
              <a:ea typeface="+mn-ea"/>
              <a:cs typeface="Arial" pitchFamily="34" charset="0"/>
            </a:rPr>
            <a:t>( </a:t>
          </a:r>
          <a:r>
            <a:rPr lang="en-IN" sz="1200" b="1" u="sng" baseline="0" smtClean="0">
              <a:effectLst/>
              <a:latin typeface="Arial" pitchFamily="34" charset="0"/>
              <a:ea typeface="+mn-ea"/>
              <a:cs typeface="Arial" pitchFamily="34" charset="0"/>
            </a:rPr>
            <a:t>NO- </a:t>
          </a:r>
          <a:r>
            <a:rPr lang="en-IN" sz="1200" b="1" u="sng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Frill</a:t>
          </a:r>
          <a:r>
            <a:rPr lang="en-IN" sz="12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) Account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en-IN" sz="1200" b="1" u="sng" dirty="0" smtClean="0">
              <a:effectLst/>
              <a:latin typeface="Arial" pitchFamily="34" charset="0"/>
              <a:ea typeface="+mn-ea"/>
              <a:cs typeface="Arial" pitchFamily="34" charset="0"/>
            </a:rPr>
            <a:t>Amt.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in </a:t>
          </a:r>
          <a:r>
            <a:rPr lang="en-IN" sz="1200" b="1" u="sng" dirty="0" err="1">
              <a:effectLst/>
              <a:latin typeface="Arial" pitchFamily="34" charset="0"/>
              <a:ea typeface="+mn-ea"/>
              <a:cs typeface="Arial" pitchFamily="34" charset="0"/>
            </a:rPr>
            <a:t>Crores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)</a:t>
          </a:r>
          <a:r>
            <a:rPr lang="en-IN" sz="1100" b="1" u="sng" dirty="0">
              <a:effectLst/>
              <a:latin typeface="+mn-lt"/>
              <a:ea typeface="+mn-ea"/>
              <a:cs typeface="+mn-cs"/>
            </a:rPr>
            <a:t> </a:t>
          </a:r>
          <a:endParaRPr lang="en-IN" sz="12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0.23333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308610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Total</a:t>
          </a:r>
          <a:r>
            <a:rPr lang="en-IN" sz="12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 BSBD </a:t>
          </a:r>
          <a:r>
            <a:rPr lang="en-IN" sz="1200" b="1" u="sng" baseline="0" dirty="0" smtClean="0">
              <a:effectLst/>
              <a:latin typeface="Arial" pitchFamily="34" charset="0"/>
              <a:ea typeface="+mn-ea"/>
              <a:cs typeface="Arial" pitchFamily="34" charset="0"/>
            </a:rPr>
            <a:t>(NO Frill</a:t>
          </a:r>
          <a:r>
            <a:rPr lang="en-IN" sz="12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) Account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(No in </a:t>
          </a:r>
          <a:r>
            <a:rPr lang="en-IN" sz="1200" b="1" u="sng" dirty="0" smtClean="0"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Lacs)</a:t>
          </a:r>
          <a:r>
            <a:rPr lang="en-IN" sz="1100" b="1" u="sng" dirty="0">
              <a:effectLst/>
              <a:latin typeface="+mn-lt"/>
              <a:ea typeface="+mn-ea"/>
              <a:cs typeface="+mn-cs"/>
            </a:rPr>
            <a:t> </a:t>
          </a:r>
          <a:endParaRPr lang="en-IN" sz="12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u="sng" smtClean="0">
              <a:effectLst/>
              <a:latin typeface="Arial" pitchFamily="34" charset="0"/>
              <a:ea typeface="+mn-ea"/>
              <a:cs typeface="Arial" pitchFamily="34" charset="0"/>
            </a:rPr>
            <a:t>FLCs-No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of Outdoor</a:t>
          </a:r>
          <a:r>
            <a:rPr lang="en-IN" sz="1200" b="1" u="sng" baseline="0" dirty="0">
              <a:effectLst/>
              <a:latin typeface="Arial" pitchFamily="34" charset="0"/>
              <a:ea typeface="+mn-ea"/>
              <a:cs typeface="Arial" pitchFamily="34" charset="0"/>
            </a:rPr>
            <a:t> activities undertaken</a:t>
          </a:r>
          <a:r>
            <a:rPr lang="en-IN" sz="1100" b="1" u="sng" dirty="0">
              <a:effectLst/>
              <a:latin typeface="+mn-lt"/>
              <a:ea typeface="+mn-ea"/>
              <a:cs typeface="+mn-cs"/>
            </a:rPr>
            <a:t> </a:t>
          </a:r>
          <a:endParaRPr lang="en-IN" sz="12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u="sng">
              <a:effectLst/>
              <a:latin typeface="Arial" pitchFamily="34" charset="0"/>
              <a:ea typeface="+mn-ea"/>
              <a:cs typeface="Arial" pitchFamily="34" charset="0"/>
            </a:rPr>
            <a:t>RSETIs </a:t>
          </a:r>
          <a:r>
            <a:rPr lang="en-IN" sz="1200" b="1" u="sng" smtClean="0">
              <a:effectLst/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No of Candidates Trained </a:t>
          </a:r>
          <a:endParaRPr lang="en-IN" sz="1200" dirty="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u="sng" dirty="0">
              <a:effectLst/>
              <a:latin typeface="Arial" pitchFamily="34" charset="0"/>
              <a:ea typeface="+mn-ea"/>
              <a:cs typeface="Arial" pitchFamily="34" charset="0"/>
            </a:rPr>
            <a:t>Unbanked Villages Covered</a:t>
          </a:r>
          <a:endParaRPr lang="en-IN" sz="1200" dirty="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3086101" cy="461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3429000" y="0"/>
          <a:ext cx="2411406" cy="360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200"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0.8381</cdr:x>
      <cdr:y>0.65</cdr:y>
    </cdr:from>
    <cdr:to>
      <cdr:x>0.95238</cdr:x>
      <cdr:y>0.85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5600" y="2971800"/>
          <a:ext cx="91435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0.4381</cdr:x>
      <cdr:y>0.0295</cdr:y>
    </cdr:from>
    <cdr:to>
      <cdr:x>0.64762</cdr:x>
      <cdr:y>0.0969</cdr:y>
    </cdr:to>
    <cdr:cxnSp macro="">
      <cdr:nvCxnSpPr>
        <cdr:cNvPr id="8" name="Curved Connector 7"/>
        <cdr:cNvCxnSpPr/>
      </cdr:nvCxnSpPr>
      <cdr:spPr>
        <a:xfrm xmlns:a="http://schemas.openxmlformats.org/drawingml/2006/main" flipV="1">
          <a:off x="3505200" y="166781"/>
          <a:ext cx="1676400" cy="381000"/>
        </a:xfrm>
        <a:prstGeom xmlns:a="http://schemas.openxmlformats.org/drawingml/2006/main" prst="curvedConnector3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0.08696</cdr:x>
      <cdr:y>0</cdr:y>
    </cdr:from>
    <cdr:to>
      <cdr:x>0.63043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12" y="0"/>
          <a:ext cx="1904988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600" b="1" dirty="0"/>
            <a:t>Operating Profit</a:t>
          </a:r>
          <a:r>
            <a:rPr lang="en-IN" sz="1600" b="1" baseline="0" dirty="0"/>
            <a:t> </a:t>
          </a:r>
          <a:endParaRPr lang="en-IN" sz="1600" b="1" dirty="0"/>
        </a:p>
      </cdr:txBody>
    </cdr:sp>
  </cdr:relSizeAnchor>
  <cdr:relSizeAnchor xmlns:cdr="http://schemas.openxmlformats.org/drawingml/2006/chartDrawing">
    <cdr:from>
      <cdr:x>0</cdr:x>
      <cdr:y>0.02841</cdr:y>
    </cdr:from>
    <cdr:to>
      <cdr:x>1</cdr:x>
      <cdr:y>0.96591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-4572000" y="69273"/>
          <a:ext cx="3505200" cy="22860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0.24095</cdr:x>
      <cdr:y>0</cdr:y>
    </cdr:from>
    <cdr:to>
      <cdr:x>0.73399</cdr:x>
      <cdr:y>0.13793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906" y="-4506097"/>
          <a:ext cx="1685939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600" b="1" dirty="0"/>
            <a:t>Net Profit</a:t>
          </a:r>
        </a:p>
      </cdr:txBody>
    </cdr:sp>
  </cdr:relSizeAnchor>
  <cdr:relSizeAnchor xmlns:cdr="http://schemas.openxmlformats.org/drawingml/2006/chartDrawing">
    <cdr:from>
      <cdr:x>0.15406</cdr:x>
      <cdr:y>0.55172</cdr:y>
    </cdr:from>
    <cdr:to>
      <cdr:x>0.35213</cdr:x>
      <cdr:y>0.65517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33400" y="1219200"/>
          <a:ext cx="6858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0.61623</cdr:x>
      <cdr:y>0</cdr:y>
    </cdr:from>
    <cdr:to>
      <cdr:x>0.7923</cdr:x>
      <cdr:y>0.10345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33600" y="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0" y="0"/>
          <a:ext cx="3462338" cy="220980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0.55421</cdr:x>
      <cdr:y>0.44828</cdr:y>
    </cdr:from>
    <cdr:to>
      <cdr:x>0.75228</cdr:x>
      <cdr:y>0.55172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18855" y="990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0.66425</cdr:x>
      <cdr:y>0.41379</cdr:y>
    </cdr:from>
    <cdr:to>
      <cdr:x>0.84032</cdr:x>
      <cdr:y>0.65517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99855" y="914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0.66425</cdr:x>
      <cdr:y>0.31034</cdr:y>
    </cdr:from>
    <cdr:to>
      <cdr:x>0.86232</cdr:x>
      <cdr:y>0.65517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2299855" y="685800"/>
          <a:ext cx="685785" cy="76200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0.66625</cdr:x>
      <cdr:y>0.10345</cdr:y>
    </cdr:from>
    <cdr:to>
      <cdr:x>0.90834</cdr:x>
      <cdr:y>0.27586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306782" y="228604"/>
          <a:ext cx="838200" cy="380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243</a:t>
          </a:r>
          <a:endParaRPr lang="en-IN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0.04302</cdr:x>
      <cdr:y>0</cdr:y>
    </cdr:from>
    <cdr:to>
      <cdr:x>0.43023</cdr:x>
      <cdr:y>0.12748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388" y="0"/>
          <a:ext cx="1371612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CRAR</a:t>
          </a:r>
          <a:endParaRPr lang="en-IN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0"/>
          <a:ext cx="3694670" cy="240488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0.10942</cdr:x>
      <cdr:y>0.02593</cdr:y>
    </cdr:from>
    <cdr:to>
      <cdr:x>0.73252</cdr:x>
      <cdr:y>0.13704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1" y="66675"/>
          <a:ext cx="19526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600" b="1" dirty="0"/>
            <a:t>Provision Coverage Ratio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0.15693</cdr:x>
      <cdr:y>0.06667</cdr:y>
    </cdr:from>
    <cdr:to>
      <cdr:x>0.74131</cdr:x>
      <cdr:y>0.18221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746" y="152400"/>
          <a:ext cx="2218391" cy="264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600" b="1" dirty="0"/>
            <a:t>NPA Ratio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0.03956</cdr:x>
      <cdr:y>0.00885</cdr:y>
    </cdr:from>
    <cdr:to>
      <cdr:x>0.92951</cdr:x>
      <cdr:y>0.28318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791" y="19051"/>
          <a:ext cx="3661957" cy="590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Risk Weighted Assets</a:t>
          </a:r>
          <a:endParaRPr lang="en-IN" sz="1600" b="1" dirty="0" smtClean="0"/>
        </a:p>
        <a:p xmlns:a="http://schemas.openxmlformats.org/drawingml/2006/main">
          <a:r>
            <a:rPr lang="en-US" dirty="0" smtClean="0"/>
            <a:t>(</a:t>
          </a:r>
          <a:r>
            <a:rPr lang="en-US" dirty="0" err="1" smtClean="0"/>
            <a:t>Rs</a:t>
          </a:r>
          <a:r>
            <a:rPr lang="en-US" dirty="0" smtClean="0"/>
            <a:t> in </a:t>
          </a:r>
          <a:r>
            <a:rPr lang="en-US" dirty="0" err="1" smtClean="0"/>
            <a:t>crore</a:t>
          </a:r>
          <a:r>
            <a:rPr lang="en-US" dirty="0" smtClean="0"/>
            <a:t>)</a:t>
          </a:r>
          <a:endParaRPr lang="en-IN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0.37353</cdr:x>
      <cdr:y>0</cdr:y>
    </cdr:from>
    <cdr:to>
      <cdr:x>0.55872</cdr:x>
      <cdr:y>0.10102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4782" y="0"/>
          <a:ext cx="765868" cy="269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Net Interest Margin</a:t>
          </a:r>
        </a:p>
        <a:p xmlns:a="http://schemas.openxmlformats.org/drawingml/2006/main">
          <a:endParaRPr lang="en-IN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0.77668</cdr:x>
      <cdr:y>0.26604</cdr:y>
    </cdr:from>
    <cdr:to>
      <cdr:x>0.93972</cdr:x>
      <cdr:y>0.30684</cdr:y>
    </cdr:to>
    <cdr:sp macro="" textlink="">
      <cdr:nvSpPr>
        <cdr:cNvPr id="2" name="Left Arrow 1"/>
        <cdr:cNvSpPr/>
      </cdr:nvSpPr>
      <cdr:spPr>
        <a:xfrm xmlns:a="http://schemas.openxmlformats.org/drawingml/2006/main">
          <a:off x="5444836" y="1204099"/>
          <a:ext cx="1143000" cy="184666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/>
        </a:p>
      </cdr:txBody>
    </cdr:sp>
  </cdr:relSizeAnchor>
  <cdr:relSizeAnchor xmlns:cdr="http://schemas.openxmlformats.org/drawingml/2006/chartDrawing">
    <cdr:from>
      <cdr:x>0.77668</cdr:x>
      <cdr:y>0.44886</cdr:y>
    </cdr:from>
    <cdr:to>
      <cdr:x>0.93972</cdr:x>
      <cdr:y>0.48966</cdr:y>
    </cdr:to>
    <cdr:sp macro="" textlink="">
      <cdr:nvSpPr>
        <cdr:cNvPr id="3" name="Left Arrow 2"/>
        <cdr:cNvSpPr/>
      </cdr:nvSpPr>
      <cdr:spPr>
        <a:xfrm xmlns:a="http://schemas.openxmlformats.org/drawingml/2006/main">
          <a:off x="5444836" y="2031510"/>
          <a:ext cx="1143000" cy="184666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/>
        </a:p>
      </cdr:txBody>
    </cdr:sp>
  </cdr:relSizeAnchor>
  <cdr:relSizeAnchor xmlns:cdr="http://schemas.openxmlformats.org/drawingml/2006/chartDrawing">
    <cdr:from>
      <cdr:x>0.77668</cdr:x>
      <cdr:y>0.36805</cdr:y>
    </cdr:from>
    <cdr:to>
      <cdr:x>0.93972</cdr:x>
      <cdr:y>0.40885</cdr:y>
    </cdr:to>
    <cdr:sp macro="" textlink="">
      <cdr:nvSpPr>
        <cdr:cNvPr id="4" name="Left Arrow 3"/>
        <cdr:cNvSpPr/>
      </cdr:nvSpPr>
      <cdr:spPr>
        <a:xfrm xmlns:a="http://schemas.openxmlformats.org/drawingml/2006/main">
          <a:off x="5444836" y="1665764"/>
          <a:ext cx="1143000" cy="184666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1"/>
            <a:ext cx="3037366" cy="464503"/>
          </a:xfrm>
          <a:prstGeom prst="rect">
            <a:avLst/>
          </a:prstGeom>
        </p:spPr>
        <p:txBody>
          <a:bodyPr vert="horz" lIns="91085" tIns="45544" rIns="91085" bIns="455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84" y="21"/>
            <a:ext cx="3037365" cy="464503"/>
          </a:xfrm>
          <a:prstGeom prst="rect">
            <a:avLst/>
          </a:prstGeom>
        </p:spPr>
        <p:txBody>
          <a:bodyPr vert="horz" lIns="91085" tIns="45544" rIns="91085" bIns="45544" rtlCol="0"/>
          <a:lstStyle>
            <a:lvl1pPr algn="r">
              <a:defRPr sz="1200"/>
            </a:lvl1pPr>
          </a:lstStyle>
          <a:p>
            <a:fld id="{73D11634-1316-4E89-8DAE-DAC4B543664D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35"/>
            <a:ext cx="3037366" cy="464503"/>
          </a:xfrm>
          <a:prstGeom prst="rect">
            <a:avLst/>
          </a:prstGeom>
        </p:spPr>
        <p:txBody>
          <a:bodyPr vert="horz" lIns="91085" tIns="45544" rIns="91085" bIns="455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84" y="8830335"/>
            <a:ext cx="3037365" cy="464503"/>
          </a:xfrm>
          <a:prstGeom prst="rect">
            <a:avLst/>
          </a:prstGeom>
        </p:spPr>
        <p:txBody>
          <a:bodyPr vert="horz" lIns="91085" tIns="45544" rIns="91085" bIns="45544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0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" y="3"/>
            <a:ext cx="3037840" cy="464820"/>
          </a:xfrm>
          <a:prstGeom prst="rect">
            <a:avLst/>
          </a:prstGeom>
        </p:spPr>
        <p:txBody>
          <a:bodyPr vert="horz" lIns="93133" tIns="46568" rIns="93133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9" y="3"/>
            <a:ext cx="3037840" cy="464820"/>
          </a:xfrm>
          <a:prstGeom prst="rect">
            <a:avLst/>
          </a:prstGeom>
        </p:spPr>
        <p:txBody>
          <a:bodyPr vert="horz" lIns="93133" tIns="46568" rIns="93133" bIns="46568" rtlCol="0"/>
          <a:lstStyle>
            <a:lvl1pPr algn="r">
              <a:defRPr sz="1200"/>
            </a:lvl1pPr>
          </a:lstStyle>
          <a:p>
            <a:fld id="{83ED389F-F70B-408D-A889-BAF1C2A00D73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3" tIns="46568" rIns="93133" bIns="46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803"/>
            <a:ext cx="5608320" cy="4183380"/>
          </a:xfrm>
          <a:prstGeom prst="rect">
            <a:avLst/>
          </a:prstGeom>
        </p:spPr>
        <p:txBody>
          <a:bodyPr vert="horz" lIns="93133" tIns="46568" rIns="93133" bIns="465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0" y="8829971"/>
            <a:ext cx="3037840" cy="464820"/>
          </a:xfrm>
          <a:prstGeom prst="rect">
            <a:avLst/>
          </a:prstGeom>
        </p:spPr>
        <p:txBody>
          <a:bodyPr vert="horz" lIns="93133" tIns="46568" rIns="93133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9" y="8829971"/>
            <a:ext cx="3037840" cy="464820"/>
          </a:xfrm>
          <a:prstGeom prst="rect">
            <a:avLst/>
          </a:prstGeom>
        </p:spPr>
        <p:txBody>
          <a:bodyPr vert="horz" lIns="93133" tIns="46568" rIns="93133" bIns="46568" rtlCol="0" anchor="b"/>
          <a:lstStyle>
            <a:lvl1pPr algn="r">
              <a:defRPr sz="1200"/>
            </a:lvl1pPr>
          </a:lstStyle>
          <a:p>
            <a:fld id="{6563EFD9-F6C9-423A-B1A7-E849A0042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45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513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164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92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91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1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513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166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727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355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53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92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1374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57032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9068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642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363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882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87072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90175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507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825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9094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005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51004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479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6283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46998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531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4693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8902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9526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2082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050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6834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519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174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30546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104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850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6884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8493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1233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023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:\G\QTRJUN10\BoI Presentations\pictures\Bank_Of_India_3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3465"/>
            <a:ext cx="183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95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9698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4287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85048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7549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4261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25206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8759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0699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491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9174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72716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630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97587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1147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475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57729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0881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59417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72624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674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40057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33068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3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5413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8396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06859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299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343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8099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0143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7633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71688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5653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376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2442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839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86285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109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61963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76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5605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42220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0866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96905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8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13701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7278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145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22711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6277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0477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0323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335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104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21684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800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0451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15440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32551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9867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3517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365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6033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645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255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92227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5100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8260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64125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2648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84062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85622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740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53817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016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91505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9896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42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702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0374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835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8648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2274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68796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42255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65483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316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82446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1498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6152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8171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80946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1896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2617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50356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4881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4716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24975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2444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123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3339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94323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05032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36391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07383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8759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54825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8003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89258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64084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0730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688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620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339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14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5526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9702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30821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75409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915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0471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932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887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8127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66029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1356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36659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434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38528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54869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3797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8717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1733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8357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6074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66620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20388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78154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6568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76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804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02454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024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958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425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66274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6463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76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8634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47042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6127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22557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41679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3817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8147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467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229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240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56660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85840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5015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65091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70176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784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40445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17819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607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3840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87540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0131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5312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024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0440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3208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6124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96307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3730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757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6964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76806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40864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3916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3401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9389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9476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851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4933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72867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89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8926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7062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13604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42199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56615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45417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83508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6923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58568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06073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93060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552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9923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596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966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92084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15766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9554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2299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23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114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15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9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4354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6927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2758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727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818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204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0737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9944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5553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69695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040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3556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0515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9818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57457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097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37648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3612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9361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478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4592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265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0727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16106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2931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3926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8574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82837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06365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426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55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6755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479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26083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7396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4833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6241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59420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3306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81503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1547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642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7809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069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584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098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60991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13918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58183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5222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803924-5DE7-42F2-8EF0-EF6ED97180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84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E8B743AE-14F3-46EA-A9C3-E776081E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20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EE2E9-6B30-480E-A99E-4026ABFB0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72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BD3885-ACBC-4547-9081-0D4DBBCE5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0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758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2129E2-473D-43B2-A52D-8636C747B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9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4E3D93-4ED7-4310-BD04-59E4A50BC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9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4597CA-B6F8-41B9-B81E-01920E8085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A57321-6F24-45BD-954E-3D9B5ECDAA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53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768C37-5352-4A50-90E3-20633B970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7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2CF99C-0F09-4DD2-8FF3-FB3B3C2A1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7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86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95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848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917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1644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1162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2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2058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1154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1160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837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0748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598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790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682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6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702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4423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505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594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094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1687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247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739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31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969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4705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109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557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380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8428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405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41040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9191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683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12146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1885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2805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08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8951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8744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2490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94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8547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861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683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1625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873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153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3242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094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3002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224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19527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1744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28636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71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5962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394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2862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7953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295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6976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80489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030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5884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205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0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39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38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45.xml"/><Relationship Id="rId29" Type="http://schemas.openxmlformats.org/officeDocument/2006/relationships/slideLayout" Target="../slideLayouts/slideLayout354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slideLayout" Target="../slideLayouts/slideLayout362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41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9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38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196.xml"/><Relationship Id="rId40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26" Type="http://schemas.openxmlformats.org/officeDocument/2006/relationships/slideLayout" Target="../slideLayouts/slideLayout225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202.xml"/><Relationship Id="rId21" Type="http://schemas.openxmlformats.org/officeDocument/2006/relationships/slideLayout" Target="../slideLayouts/slideLayout220.xml"/><Relationship Id="rId34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33" Type="http://schemas.openxmlformats.org/officeDocument/2006/relationships/slideLayout" Target="../slideLayouts/slideLayout232.xml"/><Relationship Id="rId38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19.xml"/><Relationship Id="rId29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24" Type="http://schemas.openxmlformats.org/officeDocument/2006/relationships/slideLayout" Target="../slideLayouts/slideLayout223.xml"/><Relationship Id="rId32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36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28" Type="http://schemas.openxmlformats.org/officeDocument/2006/relationships/slideLayout" Target="../slideLayouts/slideLayout227.xml"/><Relationship Id="rId36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31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slideLayout" Target="../slideLayouts/slideLayout226.xml"/><Relationship Id="rId30" Type="http://schemas.openxmlformats.org/officeDocument/2006/relationships/slideLayout" Target="../slideLayouts/slideLayout229.xml"/><Relationship Id="rId35" Type="http://schemas.openxmlformats.org/officeDocument/2006/relationships/slideLayout" Target="../slideLayouts/slideLayout2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slideLayout" Target="../slideLayouts/slideLayout263.xml"/><Relationship Id="rId39" Type="http://schemas.openxmlformats.org/officeDocument/2006/relationships/theme" Target="../theme/theme7.xml"/><Relationship Id="rId3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58.xml"/><Relationship Id="rId34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33" Type="http://schemas.openxmlformats.org/officeDocument/2006/relationships/slideLayout" Target="../slideLayouts/slideLayout270.xml"/><Relationship Id="rId38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slideLayout" Target="../slideLayouts/slideLayout269.xml"/><Relationship Id="rId37" Type="http://schemas.openxmlformats.org/officeDocument/2006/relationships/slideLayout" Target="../slideLayouts/slideLayout274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slideLayout" Target="../slideLayouts/slideLayout265.xml"/><Relationship Id="rId36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slideLayout" Target="../slideLayouts/slideLayout264.xml"/><Relationship Id="rId30" Type="http://schemas.openxmlformats.org/officeDocument/2006/relationships/slideLayout" Target="../slideLayouts/slideLayout267.xml"/><Relationship Id="rId35" Type="http://schemas.openxmlformats.org/officeDocument/2006/relationships/slideLayout" Target="../slideLayouts/slideLayout2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9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96.xml"/><Relationship Id="rId34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slideLayout" Target="../slideLayouts/slideLayout308.xml"/><Relationship Id="rId38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0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04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slideLayout" Target="../slideLayouts/slideLayout307.xml"/><Relationship Id="rId37" Type="http://schemas.openxmlformats.org/officeDocument/2006/relationships/slideLayout" Target="../slideLayouts/slideLayout312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36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Relationship Id="rId35" Type="http://schemas.openxmlformats.org/officeDocument/2006/relationships/slideLayout" Target="../slideLayouts/slideLayout3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1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1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874" r:id="rId39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1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3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  <p:sldLayoutId id="2147484079" r:id="rId24"/>
    <p:sldLayoutId id="2147484080" r:id="rId25"/>
    <p:sldLayoutId id="2147484081" r:id="rId26"/>
    <p:sldLayoutId id="2147484082" r:id="rId27"/>
    <p:sldLayoutId id="2147484083" r:id="rId28"/>
    <p:sldLayoutId id="2147484084" r:id="rId29"/>
    <p:sldLayoutId id="2147484085" r:id="rId30"/>
    <p:sldLayoutId id="2147484086" r:id="rId31"/>
    <p:sldLayoutId id="2147484087" r:id="rId32"/>
    <p:sldLayoutId id="2147484088" r:id="rId33"/>
    <p:sldLayoutId id="2147484089" r:id="rId34"/>
    <p:sldLayoutId id="2147484090" r:id="rId35"/>
    <p:sldLayoutId id="2147484091" r:id="rId36"/>
    <p:sldLayoutId id="2147484092" r:id="rId37"/>
    <p:sldLayoutId id="2147484093" r:id="rId38"/>
    <p:sldLayoutId id="2147484094" r:id="rId39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14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6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1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2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2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5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9" r:id="rId40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381000" y="6324600"/>
            <a:ext cx="8305800" cy="323165"/>
          </a:xfrm>
          <a:prstGeom prst="rect">
            <a:avLst/>
          </a:prstGeom>
          <a:solidFill>
            <a:srgbClr val="007DC5"/>
          </a:solidFill>
          <a:ln>
            <a:solidFill>
              <a:srgbClr val="F5822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IN" sz="1500" b="1" dirty="0">
              <a:solidFill>
                <a:prstClr val="white"/>
              </a:solidFill>
            </a:endParaRPr>
          </a:p>
        </p:txBody>
      </p: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3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2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2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7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  <p:sldLayoutId id="2147483868" r:id="rId35"/>
    <p:sldLayoutId id="2147483869" r:id="rId36"/>
    <p:sldLayoutId id="2147483870" r:id="rId37"/>
    <p:sldLayoutId id="2147483871" r:id="rId38"/>
    <p:sldLayoutId id="2147483872" r:id="rId39"/>
    <p:sldLayoutId id="2147483873" r:id="rId40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3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0" cstate="print"/>
          <a:srcRect l="9140" t="9375" r="10586" b="50000"/>
          <a:stretch>
            <a:fillRect/>
          </a:stretch>
        </p:blipFill>
        <p:spPr bwMode="auto">
          <a:xfrm>
            <a:off x="7620000" y="304802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3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0" cstate="print"/>
          <a:srcRect l="9140" t="9375" r="10586" b="50000"/>
          <a:stretch>
            <a:fillRect/>
          </a:stretch>
        </p:blipFill>
        <p:spPr bwMode="auto">
          <a:xfrm>
            <a:off x="7620000" y="304802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5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  <p:sldLayoutId id="2147483940" r:id="rId24"/>
    <p:sldLayoutId id="2147483941" r:id="rId25"/>
    <p:sldLayoutId id="2147483942" r:id="rId26"/>
    <p:sldLayoutId id="2147483943" r:id="rId27"/>
    <p:sldLayoutId id="2147483944" r:id="rId28"/>
    <p:sldLayoutId id="2147483945" r:id="rId29"/>
    <p:sldLayoutId id="2147483946" r:id="rId30"/>
    <p:sldLayoutId id="2147483947" r:id="rId31"/>
    <p:sldLayoutId id="2147483948" r:id="rId32"/>
    <p:sldLayoutId id="2147483949" r:id="rId33"/>
    <p:sldLayoutId id="2147483950" r:id="rId34"/>
    <p:sldLayoutId id="2147483951" r:id="rId35"/>
    <p:sldLayoutId id="2147483952" r:id="rId36"/>
    <p:sldLayoutId id="2147483953" r:id="rId37"/>
    <p:sldLayoutId id="2147483954" r:id="rId38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3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1" cstate="print"/>
          <a:srcRect l="9140" t="9375" r="10586" b="50000"/>
          <a:stretch>
            <a:fillRect/>
          </a:stretch>
        </p:blipFill>
        <p:spPr bwMode="auto">
          <a:xfrm>
            <a:off x="7620000" y="304802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3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  <p:sldLayoutId id="2147483986" r:id="rId31"/>
    <p:sldLayoutId id="2147483987" r:id="rId32"/>
    <p:sldLayoutId id="2147483988" r:id="rId33"/>
    <p:sldLayoutId id="2147483989" r:id="rId34"/>
    <p:sldLayoutId id="2147483990" r:id="rId35"/>
    <p:sldLayoutId id="2147483991" r:id="rId36"/>
    <p:sldLayoutId id="2147483992" r:id="rId37"/>
    <p:sldLayoutId id="2147483993" r:id="rId38"/>
    <p:sldLayoutId id="2147483994" r:id="rId39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jpe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3.xml"/><Relationship Id="rId7" Type="http://schemas.openxmlformats.org/officeDocument/2006/relationships/image" Target="../media/image6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16.xml"/><Relationship Id="rId5" Type="http://schemas.openxmlformats.org/officeDocument/2006/relationships/image" Target="../media/image6.jpe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283336"/>
            <a:ext cx="5228822" cy="10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6726" y="1202671"/>
            <a:ext cx="500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ush Script MT" pitchFamily="66" charset="0"/>
                <a:ea typeface="Arial Unicode MS" pitchFamily="34" charset="-128"/>
                <a:cs typeface="Courier New" pitchFamily="49" charset="0"/>
              </a:rPr>
              <a:t>  Relationship </a:t>
            </a:r>
            <a:r>
              <a:rPr lang="en-US" sz="2800" dirty="0">
                <a:solidFill>
                  <a:srgbClr val="002060"/>
                </a:solidFill>
                <a:latin typeface="Brush Script MT" pitchFamily="66" charset="0"/>
                <a:ea typeface="Arial Unicode MS" pitchFamily="34" charset="-128"/>
                <a:cs typeface="Courier New" pitchFamily="49" charset="0"/>
              </a:rPr>
              <a:t>beyond banking </a:t>
            </a:r>
            <a:endParaRPr lang="en-IN" sz="2800" dirty="0">
              <a:solidFill>
                <a:srgbClr val="002060"/>
              </a:solidFill>
              <a:latin typeface="Brush Script MT" pitchFamily="66" charset="0"/>
              <a:ea typeface="Arial Unicode MS" pitchFamily="34" charset="-128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5" y="5254580"/>
            <a:ext cx="8474299" cy="129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831" y="3374264"/>
            <a:ext cx="560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Performance Analysis 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     Q1 : FY 2019-20</a:t>
            </a: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19"/>
            <a:ext cx="4132989" cy="10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14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01407"/>
              </p:ext>
            </p:extLst>
          </p:nvPr>
        </p:nvGraphicFramePr>
        <p:xfrm>
          <a:off x="152402" y="1273285"/>
          <a:ext cx="8839199" cy="4365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3"/>
                <a:gridCol w="1599474"/>
                <a:gridCol w="1599474"/>
                <a:gridCol w="1599474"/>
                <a:gridCol w="1599474"/>
              </a:tblGrid>
              <a:tr h="99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Particulars 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Y-O-Y                            (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% 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Power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33,985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33867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33,599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-1.14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a)</a:t>
                      </a:r>
                      <a:r>
                        <a:rPr lang="en-US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SEBs*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14,228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13094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12,946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-9.01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  b)  Others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19,757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20773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20,653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4.54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Roads and </a:t>
                      </a:r>
                      <a:r>
                        <a:rPr lang="en-US" sz="1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Ports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11,270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11944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12,384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9.88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Telecom</a:t>
                      </a:r>
                      <a:r>
                        <a:rPr lang="en-US" sz="18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-23.75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Other </a:t>
                      </a:r>
                      <a:r>
                        <a:rPr lang="en-US" sz="1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5,272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4746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4,541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-13.87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51,167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51045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51,012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-0.30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077200" y="971266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527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Advances - Infrastructure Sectors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1" y="5638800"/>
            <a:ext cx="8583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*O/S in Distribution Companies &amp; SEB includes outstanding in Bonds of </a:t>
            </a:r>
            <a:r>
              <a:rPr lang="en-US" sz="1600" dirty="0" err="1" smtClean="0"/>
              <a:t>Rs</a:t>
            </a:r>
            <a:r>
              <a:rPr lang="en-US" sz="1600" dirty="0" smtClean="0"/>
              <a:t>. </a:t>
            </a:r>
            <a:r>
              <a:rPr lang="en-US" sz="1600" b="1" dirty="0" smtClean="0"/>
              <a:t>937 </a:t>
            </a:r>
            <a:r>
              <a:rPr lang="en-US" sz="1600" dirty="0" err="1" smtClean="0"/>
              <a:t>Crore</a:t>
            </a:r>
            <a:r>
              <a:rPr lang="en-US" sz="1600" dirty="0"/>
              <a:t> </a:t>
            </a:r>
            <a:r>
              <a:rPr lang="en-US" sz="1600" dirty="0" smtClean="0"/>
              <a:t>as on   30.06.2019.</a:t>
            </a:r>
          </a:p>
          <a:p>
            <a:endParaRPr lang="en-US" sz="1600" dirty="0"/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56352"/>
            <a:ext cx="609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5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Improving Rating Profile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518593"/>
              </p:ext>
            </p:extLst>
          </p:nvPr>
        </p:nvGraphicFramePr>
        <p:xfrm>
          <a:off x="457200" y="1600200"/>
          <a:ext cx="7010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224" y="1295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 Rating Distribution of  Domestic Advances above 5 crore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96991" y="2342634"/>
            <a:ext cx="94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9168" y="2711966"/>
            <a:ext cx="119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BBB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8128" y="308129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8128" y="3481680"/>
            <a:ext cx="115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&amp; above</a:t>
            </a:r>
            <a:endParaRPr lang="en-US" dirty="0"/>
          </a:p>
        </p:txBody>
      </p:sp>
      <p:pic>
        <p:nvPicPr>
          <p:cNvPr id="10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7050" y="6492875"/>
            <a:ext cx="72695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902036" y="2434967"/>
            <a:ext cx="1143000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777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81000"/>
            <a:ext cx="8686800" cy="457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SMA - 1 &amp; 2 ACCOUNTS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36904"/>
              </p:ext>
            </p:extLst>
          </p:nvPr>
        </p:nvGraphicFramePr>
        <p:xfrm>
          <a:off x="228600" y="2362200"/>
          <a:ext cx="8784036" cy="3886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1236"/>
                <a:gridCol w="1465472"/>
                <a:gridCol w="1059018"/>
                <a:gridCol w="1059018"/>
                <a:gridCol w="1059018"/>
                <a:gridCol w="1350036"/>
                <a:gridCol w="1240238"/>
              </a:tblGrid>
              <a:tr h="17468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VERTICAL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No. of Borrowers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FB+NFB O/S 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No. of Borrowers</a:t>
                      </a:r>
                      <a:endParaRPr lang="en-IN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FB+NFB O/S 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No. of Borrowers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FB+NFB O/S 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</a:tr>
              <a:tr h="6153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Jun-18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Mar-19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Jun-19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15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SMA-1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4586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7982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1296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</a:tr>
              <a:tr h="515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SMA-2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7069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5579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</a:tr>
              <a:tr h="492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11655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9820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5820" marR="8657" marT="86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6875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155820" marT="8657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56352"/>
            <a:ext cx="609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Bookman Old Style" pitchFamily="18" charset="0"/>
              </a:rPr>
              <a:t>REPORTED TO RBI-CRILC (Central Repository of Information on Large Credits) </a:t>
            </a:r>
          </a:p>
          <a:p>
            <a:r>
              <a:rPr lang="en-US" b="1" dirty="0">
                <a:solidFill>
                  <a:srgbClr val="FF6600"/>
                </a:solidFill>
                <a:latin typeface="Bookman Old Style" pitchFamily="18" charset="0"/>
              </a:rPr>
              <a:t>EXPOSURE OF RS. 5 </a:t>
            </a:r>
            <a:r>
              <a:rPr lang="en-US" b="1" dirty="0" err="1">
                <a:solidFill>
                  <a:srgbClr val="FF6600"/>
                </a:solidFill>
                <a:latin typeface="Bookman Old Style" pitchFamily="18" charset="0"/>
              </a:rPr>
              <a:t>Crore</a:t>
            </a:r>
            <a:r>
              <a:rPr lang="en-US" b="1" dirty="0">
                <a:solidFill>
                  <a:srgbClr val="FF6600"/>
                </a:solidFill>
                <a:latin typeface="Bookman Old Style" pitchFamily="18" charset="0"/>
              </a:rPr>
              <a:t> and above</a:t>
            </a:r>
          </a:p>
          <a:p>
            <a:endParaRPr lang="en-US" b="1" dirty="0">
              <a:solidFill>
                <a:srgbClr val="FF6600"/>
              </a:solidFill>
              <a:latin typeface="Bookman Old Style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13493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742" y="316924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Sector </a:t>
            </a:r>
            <a:r>
              <a:rPr lang="en-US" b="1" dirty="0">
                <a:ln w="1905"/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wise breakup of Standard Restructured Advances </a:t>
            </a:r>
          </a:p>
          <a:p>
            <a:pPr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           </a:t>
            </a: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- </a:t>
            </a:r>
            <a:r>
              <a:rPr lang="en-US" b="1" dirty="0" smtClean="0">
                <a:ln w="1905"/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30.06.2019</a:t>
            </a:r>
          </a:p>
          <a:p>
            <a:pPr>
              <a:defRPr/>
            </a:pPr>
            <a:endParaRPr lang="en-US" b="1" dirty="0" smtClean="0">
              <a:ln w="1905"/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80913" y="923841"/>
            <a:ext cx="933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1524000" cy="457200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50760"/>
              </p:ext>
            </p:extLst>
          </p:nvPr>
        </p:nvGraphicFramePr>
        <p:xfrm>
          <a:off x="304799" y="1371599"/>
          <a:ext cx="8309639" cy="5210575"/>
        </p:xfrm>
        <a:graphic>
          <a:graphicData uri="http://schemas.openxmlformats.org/drawingml/2006/table">
            <a:tbl>
              <a:tblPr/>
              <a:tblGrid>
                <a:gridCol w="3671456"/>
                <a:gridCol w="1871430"/>
                <a:gridCol w="1571466"/>
                <a:gridCol w="1195287"/>
              </a:tblGrid>
              <a:tr h="327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Jun-18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Jun-19</a:t>
                      </a:r>
                    </a:p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1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INFRA-POWER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INFRA-TELECOM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INFRA-ROADS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PORTS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INFRA-OTHERS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AVIATION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3583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TEXTILES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ENGG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SUGAR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PHARMA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STEEL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CEMENT 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HOTELS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METAL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AGRICULTURE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AUTOMOBILES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SERVICE-TRANSPORT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RELATED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OTHERS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2637	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Restructured Advances (Domestic)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8056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8619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Restructured Advances (Overseas)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Restructured Advances (Total)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90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8152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8670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12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0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NCLT ACCOUNTS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s on 30.06.2019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06027"/>
              </p:ext>
            </p:extLst>
          </p:nvPr>
        </p:nvGraphicFramePr>
        <p:xfrm>
          <a:off x="807884" y="1178699"/>
          <a:ext cx="7243916" cy="42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3284" y="5562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Resolution of NCLT accounts to lead to lower GNPAs.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Provision coverage ratio is 100% In List -1 &amp;  List -2 accounts, and overall coverage ratio is 91%.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00" y="9144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383949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4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59219"/>
              </p:ext>
            </p:extLst>
          </p:nvPr>
        </p:nvGraphicFramePr>
        <p:xfrm>
          <a:off x="380998" y="1222991"/>
          <a:ext cx="8614441" cy="52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828"/>
                <a:gridCol w="1586871"/>
                <a:gridCol w="1586871"/>
                <a:gridCol w="1586871"/>
              </a:tblGrid>
              <a:tr h="105821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Jun 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 19</a:t>
                      </a: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19</a:t>
                      </a: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</a:tr>
              <a:tr h="8650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Gross NPA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60,604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60,661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62,068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81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Net NPA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27,932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19,119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19,288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Gross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NPA %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16.66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15.84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52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Net NPA %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8.45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5.79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510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Provision Coverage Ratio %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66.67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76.95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77.18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381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Asset Quality – Sequential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  <a:p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61913" y="945992"/>
            <a:ext cx="933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56352"/>
            <a:ext cx="613438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26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118020" y="1018401"/>
            <a:ext cx="944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Movement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of 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N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PA 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567"/>
              </p:ext>
            </p:extLst>
          </p:nvPr>
        </p:nvGraphicFramePr>
        <p:xfrm>
          <a:off x="228600" y="1295400"/>
          <a:ext cx="8834166" cy="5087514"/>
        </p:xfrm>
        <a:graphic>
          <a:graphicData uri="http://schemas.openxmlformats.org/drawingml/2006/table">
            <a:tbl>
              <a:tblPr/>
              <a:tblGrid>
                <a:gridCol w="3688017"/>
                <a:gridCol w="2074509"/>
                <a:gridCol w="1535820"/>
                <a:gridCol w="1535820"/>
              </a:tblGrid>
              <a:tr h="132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 19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622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Opening Balance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62328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60798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60,661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 :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2,699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1,982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1,052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75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8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Upgradation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1,774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477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535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Write Off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3922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780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9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reduction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8,395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3,239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2,276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89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Slippages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6671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3,102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3,683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Closing Balance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60,604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60,661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62,068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09566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0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118020" y="914400"/>
            <a:ext cx="944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 Break up of Gross NPA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38692"/>
              </p:ext>
            </p:extLst>
          </p:nvPr>
        </p:nvGraphicFramePr>
        <p:xfrm>
          <a:off x="152400" y="1191401"/>
          <a:ext cx="8707168" cy="521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50"/>
                <a:gridCol w="1249950"/>
                <a:gridCol w="1219200"/>
                <a:gridCol w="1219200"/>
                <a:gridCol w="1219200"/>
                <a:gridCol w="1391968"/>
              </a:tblGrid>
              <a:tr h="108921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Jun 18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%age to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Domestic Credit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June 18       June 19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Large Corporate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32,372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11.09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9.99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MSME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9,419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3.04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2.91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AGRICULTURE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2.25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2.80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48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RETAIL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0.69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0.60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(Domestic)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52,792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17.06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16.28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(Overseas)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10,828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9494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9,276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15.03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17.88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(Global)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60,604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60661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62,068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16.66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16.50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834" y="6211669"/>
            <a:ext cx="87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09566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4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68715"/>
              </p:ext>
            </p:extLst>
          </p:nvPr>
        </p:nvGraphicFramePr>
        <p:xfrm>
          <a:off x="185175" y="1371600"/>
          <a:ext cx="879257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214"/>
                <a:gridCol w="837232"/>
                <a:gridCol w="837232"/>
                <a:gridCol w="837232"/>
                <a:gridCol w="973072"/>
                <a:gridCol w="825384"/>
                <a:gridCol w="954028"/>
                <a:gridCol w="889706"/>
                <a:gridCol w="1051470"/>
              </a:tblGrid>
              <a:tr h="195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Jun 18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Jun 19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07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Particulars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AFS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HTM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AFS</a:t>
                      </a: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HTM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HFT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</a:tr>
              <a:tr h="58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1. SLR Investments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28670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80304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108986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27995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77105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105304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Of Which: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6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Government Securities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28670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80304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108986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27995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77105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105304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5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Other Approved Securities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 Duration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1.42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N.A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 Non SLR Investments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15644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8963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24648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14770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23685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38456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1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 Duration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3.95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3.24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N.A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4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44314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89267</a:t>
                      </a:r>
                      <a:endParaRPr lang="en-IN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133634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42765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100790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143760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00640" y="942201"/>
            <a:ext cx="931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30" y="3809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Investments  (Domestic)</a:t>
            </a: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4384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93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46294"/>
              </p:ext>
            </p:extLst>
          </p:nvPr>
        </p:nvGraphicFramePr>
        <p:xfrm>
          <a:off x="152400" y="1094601"/>
          <a:ext cx="8762999" cy="527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44"/>
                <a:gridCol w="1304719"/>
                <a:gridCol w="1307944"/>
                <a:gridCol w="1307944"/>
                <a:gridCol w="1257049"/>
                <a:gridCol w="1066799"/>
              </a:tblGrid>
              <a:tr h="2590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Quarter ended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Variation (%)  over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US" sz="1800" b="1" i="0" u="none" strike="noStrike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Jun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            Mar 19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1518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Jun 18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Interest Income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10,013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10,814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-4.46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68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a. From Advances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6,714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-2.33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704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b. From Investments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2,446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2,662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2,631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302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From Money Market Operations &amp; Others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1,063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-9.03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Interest Expended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6,659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6,770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6847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0726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a. On Deposits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5,777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5,739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5,847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68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b. On Borrowings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-4.96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c. Subordinated </a:t>
                      </a:r>
                      <a:r>
                        <a:rPr lang="en-US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Bonds   &amp; Others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-17.79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Net Interest</a:t>
                      </a:r>
                      <a:r>
                        <a:rPr lang="en-US" sz="18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Income</a:t>
                      </a:r>
                      <a:endParaRPr lang="en-US" sz="1800" b="1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3,354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4,044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-13.82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221" name="Rectangle 3"/>
          <p:cNvSpPr>
            <a:spLocks noChangeArrowheads="1"/>
          </p:cNvSpPr>
          <p:nvPr/>
        </p:nvSpPr>
        <p:spPr bwMode="auto">
          <a:xfrm>
            <a:off x="7848600" y="956101"/>
            <a:ext cx="8854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Net Interest Income – (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Quarter ended )</a:t>
            </a:r>
          </a:p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7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356352"/>
            <a:ext cx="685799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18102"/>
              </p:ext>
            </p:extLst>
          </p:nvPr>
        </p:nvGraphicFramePr>
        <p:xfrm>
          <a:off x="152398" y="1191335"/>
          <a:ext cx="8827827" cy="5299905"/>
        </p:xfrm>
        <a:graphic>
          <a:graphicData uri="http://schemas.openxmlformats.org/drawingml/2006/table">
            <a:tbl>
              <a:tblPr firstRow="1"/>
              <a:tblGrid>
                <a:gridCol w="3046773"/>
                <a:gridCol w="1406203"/>
                <a:gridCol w="1171835"/>
                <a:gridCol w="1093713"/>
                <a:gridCol w="1093713"/>
                <a:gridCol w="1015590"/>
              </a:tblGrid>
              <a:tr h="8943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Business  Mix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(Deposits + Advances)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Jun 18</a:t>
                      </a:r>
                    </a:p>
                    <a:p>
                      <a:pPr marL="0" algn="ctr" defTabSz="914400" rtl="0" eaLnBrk="1" latinLnBrk="0" hangingPunct="1"/>
                      <a:endParaRPr lang="en-US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 19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19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Variation  (%) over 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     Mar 19</a:t>
                      </a:r>
                      <a:endParaRPr lang="en-US" sz="16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5552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Global Business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878,351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903,723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888,315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Domestic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702,130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749,920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751,263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Foreign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176,221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153,803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137,052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Global Deposits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514,604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520,862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512,237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     Domestic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410,442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421,783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427,065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     Foreign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104,162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99,079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85,172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1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Global Advances (Gross 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363,747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382,860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376,078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     Domestic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291,688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328,137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324,198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     Foreign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72,059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54,723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51,880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381000"/>
            <a:ext cx="769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PERFORMANCE AT A </a:t>
            </a:r>
            <a:r>
              <a:rPr lang="en-IN" sz="2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GLANCE -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Business (Q-o-Q)</a:t>
            </a:r>
            <a:endParaRPr lang="en-IN" sz="2400" dirty="0">
              <a:solidFill>
                <a:prstClr val="white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761027" y="914339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`.in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019800"/>
            <a:ext cx="2427026" cy="1219200"/>
          </a:xfrm>
        </p:spPr>
        <p:txBody>
          <a:bodyPr/>
          <a:lstStyle/>
          <a:p>
            <a:pPr>
              <a:defRPr/>
            </a:pPr>
            <a:fld id="{4848823C-16F7-4AAC-A6A9-95356169AAF3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18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696200" y="1004500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latin typeface="+mj-lt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latin typeface="+mj-lt"/>
              </a:rPr>
              <a:t> in </a:t>
            </a:r>
            <a:r>
              <a:rPr lang="en-US" sz="1200" dirty="0" err="1" smtClean="0">
                <a:latin typeface="+mj-lt"/>
              </a:rPr>
              <a:t>Crore</a:t>
            </a:r>
            <a:r>
              <a:rPr lang="en-US" sz="1200" dirty="0" smtClean="0">
                <a:latin typeface="+mj-lt"/>
              </a:rPr>
              <a:t>)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Non-Interest Income –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(Quarter ended )</a:t>
            </a:r>
          </a:p>
          <a:p>
            <a:pPr lvl="0"/>
            <a:endParaRPr lang="en-IN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35701"/>
              </p:ext>
            </p:extLst>
          </p:nvPr>
        </p:nvGraphicFramePr>
        <p:xfrm>
          <a:off x="152398" y="1281499"/>
          <a:ext cx="8763001" cy="521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048"/>
                <a:gridCol w="1216753"/>
                <a:gridCol w="1143000"/>
                <a:gridCol w="1262809"/>
                <a:gridCol w="1175591"/>
                <a:gridCol w="1066800"/>
              </a:tblGrid>
              <a:tr h="453486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Particulars</a:t>
                      </a:r>
                      <a:endParaRPr lang="en-US" sz="180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Quarter ended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Variation (%) </a:t>
                      </a:r>
                    </a:p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over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       Mar 19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988387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5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47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Commission, Exchange &amp; Brokerage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7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Profit from Sale of Investments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(465)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7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Profit from Exchange Transactions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51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Recovery In W/o accounts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-57.21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Non Interest Income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500" b="1" u="none" strike="noStrike" baseline="0" smtClean="0">
                          <a:latin typeface="Arial" pitchFamily="34" charset="0"/>
                          <a:cs typeface="Arial" pitchFamily="34" charset="0"/>
                        </a:rPr>
                        <a:t> Non-</a:t>
                      </a:r>
                      <a:r>
                        <a:rPr lang="en-US" sz="1500" b="1" u="none" strike="noStrike" smtClean="0">
                          <a:latin typeface="Arial" pitchFamily="34" charset="0"/>
                          <a:cs typeface="Arial" pitchFamily="34" charset="0"/>
                        </a:rPr>
                        <a:t>Interest</a:t>
                      </a:r>
                      <a:r>
                        <a:rPr lang="en-US" sz="1500" b="1" u="none" strike="noStrike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Income</a:t>
                      </a:r>
                      <a:endParaRPr lang="en-US" sz="1500" b="1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1195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514600" cy="501648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765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prstClr val="white"/>
                </a:solidFill>
                <a:latin typeface="Georgia" pitchFamily="18" charset="0"/>
              </a:rPr>
              <a:t>Profitability </a:t>
            </a:r>
            <a:r>
              <a:rPr lang="en-IN" sz="2400" smtClean="0">
                <a:solidFill>
                  <a:prstClr val="white"/>
                </a:solidFill>
                <a:latin typeface="Georgia" pitchFamily="18" charset="0"/>
              </a:rPr>
              <a:t>- 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(Quarter ended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) 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85017"/>
              </p:ext>
            </p:extLst>
          </p:nvPr>
        </p:nvGraphicFramePr>
        <p:xfrm>
          <a:off x="187037" y="1097380"/>
          <a:ext cx="8656975" cy="531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577"/>
                <a:gridCol w="1199898"/>
                <a:gridCol w="1037998"/>
                <a:gridCol w="1037998"/>
                <a:gridCol w="1213309"/>
                <a:gridCol w="1321195"/>
              </a:tblGrid>
              <a:tr h="3291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Quarter ended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Variation (%) </a:t>
                      </a:r>
                    </a:p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over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           Mar 19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1645680">
                <a:tc v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03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1. Total Income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10,631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12,294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11527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3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a. Interest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Income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10,013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10814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10332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6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b. Non Interest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Income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1480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03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2. Total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Expenditure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8,762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9991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9256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86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a. Interest expended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6,659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6847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6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b. Operating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Expenses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2,103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3221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2409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3.Net Interest Income (NII)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3,354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4044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3485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3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4. Operating Profit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1,869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2303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2271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48600" y="958881"/>
            <a:ext cx="960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765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smtClean="0">
                <a:solidFill>
                  <a:prstClr val="white"/>
                </a:solidFill>
                <a:latin typeface="Georgia" pitchFamily="18" charset="0"/>
              </a:rPr>
              <a:t>Provisions - 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(Quarter ended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)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50822"/>
              </p:ext>
            </p:extLst>
          </p:nvPr>
        </p:nvGraphicFramePr>
        <p:xfrm>
          <a:off x="152400" y="1197441"/>
          <a:ext cx="8734035" cy="533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571"/>
                <a:gridCol w="2009601"/>
                <a:gridCol w="1897539"/>
                <a:gridCol w="1503324"/>
              </a:tblGrid>
              <a:tr h="4319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834849">
                <a:tc v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Jun 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 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 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491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Operating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1,869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2303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2271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Provisions for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B&amp;D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2,260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Standard Assets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(37)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(89)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NPV </a:t>
                      </a:r>
                      <a:r>
                        <a:rPr lang="en-US" sz="1600" baseline="0" dirty="0" smtClean="0"/>
                        <a:t>/ </a:t>
                      </a:r>
                      <a:r>
                        <a:rPr lang="en-US" sz="1600" dirty="0" smtClean="0"/>
                        <a:t>Others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(44)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(21)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Depreciation on Investment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latin typeface="+mn-lt"/>
                        </a:rPr>
                        <a:t>Total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Provisions before Tax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2,564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1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  Taxation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(790)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9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Net Profit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01000" y="1007476"/>
            <a:ext cx="8854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5334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6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85583"/>
              </p:ext>
            </p:extLst>
          </p:nvPr>
        </p:nvGraphicFramePr>
        <p:xfrm>
          <a:off x="226895" y="1066800"/>
          <a:ext cx="8381999" cy="552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73007"/>
                <a:gridCol w="724135"/>
                <a:gridCol w="765058"/>
                <a:gridCol w="815687"/>
                <a:gridCol w="691050"/>
                <a:gridCol w="698069"/>
                <a:gridCol w="849591"/>
                <a:gridCol w="752531"/>
                <a:gridCol w="688871"/>
              </a:tblGrid>
              <a:tr h="977277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Particulars</a:t>
                      </a:r>
                    </a:p>
                    <a:p>
                      <a:endParaRPr lang="en-IN" sz="14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18</a:t>
                      </a:r>
                      <a:endParaRPr lang="en-I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19</a:t>
                      </a:r>
                      <a:endParaRPr lang="en-I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19</a:t>
                      </a:r>
                      <a:endParaRPr lang="en-IN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N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7521">
                <a:tc vMerge="1">
                  <a:txBody>
                    <a:bodyPr/>
                    <a:lstStyle/>
                    <a:p>
                      <a:pPr algn="just"/>
                      <a:endParaRPr lang="en-US" sz="1500" b="1" dirty="0"/>
                    </a:p>
                  </a:txBody>
                  <a:tcPr marT="45708" marB="4570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Domestic</a:t>
                      </a:r>
                      <a:r>
                        <a:rPr lang="en-US" sz="1400" dirty="0" smtClean="0"/>
                        <a:t> </a:t>
                      </a:r>
                      <a:endParaRPr lang="en-IN" sz="14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Foreign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Domestic</a:t>
                      </a:r>
                      <a:r>
                        <a:rPr lang="en-US" sz="1400" dirty="0" smtClean="0"/>
                        <a:t> </a:t>
                      </a:r>
                      <a:endParaRPr lang="en-IN" sz="14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Foreign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Domestic</a:t>
                      </a:r>
                      <a:r>
                        <a:rPr lang="en-US" sz="1400" dirty="0" smtClean="0"/>
                        <a:t> </a:t>
                      </a:r>
                      <a:endParaRPr lang="en-IN" sz="14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Foreign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  <a:tr h="7312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Cost of Deposits</a:t>
                      </a: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5.24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1.49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4.51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5.15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1.65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4.50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5.17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1.66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4.56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</a:rPr>
                        <a:t>Yield on Advances</a:t>
                      </a: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9.39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3.28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8.13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9.36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4.33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8.63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8.94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4.00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8.27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2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Yield on Investments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7.28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5.88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7.22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7.92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6.06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7.83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7.44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6.11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7.38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06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NIM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3.05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0.78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2.49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3.38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1.18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2.93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3.03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1.10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2.67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2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Cost to</a:t>
                      </a:r>
                      <a:r>
                        <a:rPr lang="en-US" sz="1600" b="1" baseline="0" dirty="0" smtClean="0">
                          <a:latin typeface="+mj-lt"/>
                        </a:rPr>
                        <a:t> Income Ratio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54.35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35.45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52.95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60.80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29.28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58.30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53.08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29.24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51.47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26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Provision Coverage Ratio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580" marR="68580" marT="34281" marB="3428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67.05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64.34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66.67</a:t>
                      </a:r>
                      <a:endParaRPr lang="en-IN" sz="16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77.15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75.67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76.95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77.33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76.17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77.18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26895" y="169017"/>
            <a:ext cx="6240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prstClr val="white"/>
              </a:solidFill>
              <a:latin typeface="Georgia" pitchFamily="18" charset="0"/>
            </a:endParaRPr>
          </a:p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Financial Ratios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-  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(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Q-o-Q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)</a:t>
            </a:r>
          </a:p>
        </p:txBody>
      </p:sp>
      <p:pic>
        <p:nvPicPr>
          <p:cNvPr id="4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7D4E3D93-4ED7-4310-BD04-59E4A50BC5E4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2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461980"/>
              </p:ext>
            </p:extLst>
          </p:nvPr>
        </p:nvGraphicFramePr>
        <p:xfrm>
          <a:off x="4572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9"/>
          <p:cNvSpPr txBox="1"/>
          <p:nvPr/>
        </p:nvSpPr>
        <p:spPr>
          <a:xfrm>
            <a:off x="206113" y="152400"/>
            <a:ext cx="73169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prstClr val="white"/>
              </a:solidFill>
              <a:latin typeface="Georgia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Cost of Deposits &amp; Yield on </a:t>
            </a:r>
            <a:r>
              <a:rPr lang="en-US" sz="2800" dirty="0" smtClean="0">
                <a:solidFill>
                  <a:schemeClr val="bg1"/>
                </a:solidFill>
              </a:rPr>
              <a:t>Advance (Q-o-Q)</a:t>
            </a:r>
            <a:endParaRPr lang="en-IN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E3D93-4ED7-4310-BD04-59E4A50BC5E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4383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04356"/>
              </p:ext>
            </p:extLst>
          </p:nvPr>
        </p:nvGraphicFramePr>
        <p:xfrm>
          <a:off x="152400" y="1191398"/>
          <a:ext cx="8686798" cy="54559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3238"/>
                <a:gridCol w="1573716"/>
                <a:gridCol w="1573716"/>
                <a:gridCol w="1458064"/>
                <a:gridCol w="1458064"/>
              </a:tblGrid>
              <a:tr h="870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Particulars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3" marB="45713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3" marB="45713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3" marB="45713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Benchmark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of CRAR  (%) for Jun 19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3" marB="45713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3" marB="45713" anchor="ctr" horzOverflow="overflow">
                    <a:solidFill>
                      <a:srgbClr val="007DC5"/>
                    </a:solidFill>
                  </a:tcPr>
                </a:tc>
              </a:tr>
              <a:tr h="38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Capital </a:t>
                      </a:r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Adequacy </a:t>
                      </a:r>
                      <a:r>
                        <a:rPr lang="en-US" sz="1600" b="1" i="1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Basel 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CET1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24,823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33,683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33,359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Tier I Capital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25,228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33,870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33,546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Tier II Capital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10,190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9,534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9,434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Capital(CRAR)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35,417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43,404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42,980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Assets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595,251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625,223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606,543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Risk Weighted Assets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309,828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305,953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299,492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CET1 (%) including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CCB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8.01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7.375</a:t>
                      </a: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11.14</a:t>
                      </a: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Tier I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8.14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11.20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II (%)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3.29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0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Capital Adequacy Basel III (%)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including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CCB</a:t>
                      </a:r>
                      <a:endParaRPr lang="en-US" sz="16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11.43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14.19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10.875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14.35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Capital Adequacy </a:t>
            </a:r>
            <a:r>
              <a:rPr lang="en-IN" sz="2400" smtClean="0">
                <a:solidFill>
                  <a:schemeClr val="bg1"/>
                </a:solidFill>
                <a:latin typeface="Georgia" pitchFamily="18" charset="0"/>
              </a:rPr>
              <a:t>– Basel-III </a:t>
            </a:r>
            <a:endParaRPr lang="en-IN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43800" y="914400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FC3896BD-255E-4C3A-8A3D-322D242742B2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Capital Optimization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68086597"/>
              </p:ext>
            </p:extLst>
          </p:nvPr>
        </p:nvGraphicFramePr>
        <p:xfrm>
          <a:off x="4572000" y="1210449"/>
          <a:ext cx="4191000" cy="475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0" y="9144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371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Advances</a:t>
            </a:r>
          </a:p>
          <a:p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76445"/>
              </p:ext>
            </p:extLst>
          </p:nvPr>
        </p:nvGraphicFramePr>
        <p:xfrm>
          <a:off x="76200" y="1052899"/>
          <a:ext cx="4495800" cy="51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5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81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Branch Network</a:t>
            </a:r>
            <a:endParaRPr lang="en-IN" sz="2400" dirty="0" smtClean="0">
              <a:solidFill>
                <a:prstClr val="white"/>
              </a:solidFill>
              <a:latin typeface="Georgia" pitchFamily="18" charset="0"/>
            </a:endParaRPr>
          </a:p>
          <a:p>
            <a:pPr lvl="0"/>
            <a:endParaRPr lang="en-IN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18481"/>
              </p:ext>
            </p:extLst>
          </p:nvPr>
        </p:nvGraphicFramePr>
        <p:xfrm>
          <a:off x="4648201" y="1211997"/>
          <a:ext cx="4201993" cy="51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892491"/>
                <a:gridCol w="990600"/>
                <a:gridCol w="1023503"/>
              </a:tblGrid>
              <a:tr h="102612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Particulars</a:t>
                      </a:r>
                      <a:endParaRPr lang="en-US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 18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19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Jun 19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6600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Rural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2011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1832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1832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00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Semi-urban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1371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1454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1454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00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Urban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860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812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811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592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Metro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885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994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993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455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Domestic Branches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5127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5092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5090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4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Overseas Branches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4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5156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5117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5115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181598"/>
            <a:ext cx="861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645105"/>
              </p:ext>
            </p:extLst>
          </p:nvPr>
        </p:nvGraphicFramePr>
        <p:xfrm>
          <a:off x="0" y="914400"/>
          <a:ext cx="480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56352"/>
            <a:ext cx="6858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83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Delivery </a:t>
            </a:r>
            <a:r>
              <a:rPr lang="fr-FR" sz="2400" dirty="0" err="1" smtClean="0">
                <a:solidFill>
                  <a:prstClr val="white"/>
                </a:solidFill>
                <a:latin typeface="Georgia" pitchFamily="18" charset="0"/>
              </a:rPr>
              <a:t>Channels</a:t>
            </a:r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endParaRPr lang="fr-FR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906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Internet </a:t>
            </a:r>
            <a:r>
              <a:rPr lang="en-IN" sz="1600" b="1" dirty="0" smtClean="0">
                <a:solidFill>
                  <a:prstClr val="black"/>
                </a:solidFill>
              </a:rPr>
              <a:t>Banking </a:t>
            </a:r>
            <a:r>
              <a:rPr lang="en-IN" sz="1600" b="1" smtClean="0">
                <a:solidFill>
                  <a:prstClr val="black"/>
                </a:solidFill>
              </a:rPr>
              <a:t>Users  - </a:t>
            </a:r>
            <a:r>
              <a:rPr lang="en-IN" sz="1600" b="1" dirty="0" smtClean="0">
                <a:solidFill>
                  <a:prstClr val="black"/>
                </a:solidFill>
              </a:rPr>
              <a:t>Retail </a:t>
            </a:r>
            <a:r>
              <a:rPr lang="en-IN" sz="1600" b="1" dirty="0">
                <a:solidFill>
                  <a:prstClr val="black"/>
                </a:solidFill>
              </a:rPr>
              <a:t>(‘000)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3830472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Mobile Banking Users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3859909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ATM Network</a:t>
            </a:r>
          </a:p>
          <a:p>
            <a:pPr algn="ctr"/>
            <a:endParaRPr lang="en-IN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262885259"/>
              </p:ext>
            </p:extLst>
          </p:nvPr>
        </p:nvGraphicFramePr>
        <p:xfrm>
          <a:off x="152400" y="13716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03129303"/>
              </p:ext>
            </p:extLst>
          </p:nvPr>
        </p:nvGraphicFramePr>
        <p:xfrm>
          <a:off x="4572000" y="1014484"/>
          <a:ext cx="4267200" cy="288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369579869"/>
              </p:ext>
            </p:extLst>
          </p:nvPr>
        </p:nvGraphicFramePr>
        <p:xfrm>
          <a:off x="152400" y="3810000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4876800" y="9906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Internet </a:t>
            </a:r>
            <a:r>
              <a:rPr lang="en-IN" sz="1600" b="1" dirty="0" smtClean="0">
                <a:solidFill>
                  <a:prstClr val="black"/>
                </a:solidFill>
              </a:rPr>
              <a:t>Banking Users  - Corporate</a:t>
            </a:r>
            <a:endParaRPr lang="en-IN" sz="1600" b="1" dirty="0">
              <a:solidFill>
                <a:prstClr val="black"/>
              </a:solidFill>
            </a:endParaRPr>
          </a:p>
        </p:txBody>
      </p:sp>
      <p:pic>
        <p:nvPicPr>
          <p:cNvPr id="1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97187"/>
              </p:ext>
            </p:extLst>
          </p:nvPr>
        </p:nvGraphicFramePr>
        <p:xfrm>
          <a:off x="4665518" y="4164709"/>
          <a:ext cx="415636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8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                   Performance Under Financial Inclusion  </a:t>
            </a:r>
            <a:endParaRPr lang="fr-FR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70071"/>
              </p:ext>
            </p:extLst>
          </p:nvPr>
        </p:nvGraphicFramePr>
        <p:xfrm>
          <a:off x="2895600" y="990601"/>
          <a:ext cx="6096000" cy="563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341"/>
                <a:gridCol w="1044896"/>
                <a:gridCol w="1044896"/>
                <a:gridCol w="1219042"/>
                <a:gridCol w="1219825"/>
              </a:tblGrid>
              <a:tr h="474971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 on 30.06.2018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 on 30.06.2019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6100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No. of Accts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Amt.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(Rs. Cr.)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No. of Accts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Amt.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(Rs. Cr.)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502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PMJDY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5931</a:t>
                      </a:r>
                    </a:p>
                  </a:txBody>
                  <a:tcPr anchor="ctr"/>
                </a:tc>
              </a:tr>
              <a:tr h="6100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Zero Balance Accts</a:t>
                      </a:r>
                      <a:r>
                        <a:rPr lang="en-US" sz="1600" baseline="0" dirty="0" smtClean="0"/>
                        <a:t>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502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PMSBY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502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PMJJBY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502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8071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</a:t>
                      </a:r>
                      <a:r>
                        <a:rPr lang="en-US" sz="1600" dirty="0" err="1" smtClean="0"/>
                        <a:t>Shishu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605797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2467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716795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2837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218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Kishor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332352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5990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494914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9954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  <a:tr h="353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Tarun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73385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5427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109248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8322</a:t>
                      </a:r>
                      <a:endParaRPr lang="en-US" sz="16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53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Total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1011534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13886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1320957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21114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jan dhan yojn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19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77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462624"/>
              </p:ext>
            </p:extLst>
          </p:nvPr>
        </p:nvGraphicFramePr>
        <p:xfrm>
          <a:off x="609600" y="1447800"/>
          <a:ext cx="3429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15529"/>
              </p:ext>
            </p:extLst>
          </p:nvPr>
        </p:nvGraphicFramePr>
        <p:xfrm>
          <a:off x="4572000" y="1295400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0477"/>
              </p:ext>
            </p:extLst>
          </p:nvPr>
        </p:nvGraphicFramePr>
        <p:xfrm>
          <a:off x="512618" y="4191000"/>
          <a:ext cx="3462338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45897"/>
              </p:ext>
            </p:extLst>
          </p:nvPr>
        </p:nvGraphicFramePr>
        <p:xfrm>
          <a:off x="4495800" y="4191000"/>
          <a:ext cx="3694670" cy="240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8792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 Highlights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399"/>
            <a:ext cx="1524000" cy="6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3400" y="1371600"/>
            <a:ext cx="3657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>
              <a:defRPr/>
            </a:pPr>
            <a:fld id="{4848823C-16F7-4AAC-A6A9-95356169AAF3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3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eorgia" pitchFamily="18" charset="0"/>
              </a:rPr>
              <a:t>Financial Inclusion </a:t>
            </a: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40384"/>
              </p:ext>
            </p:extLst>
          </p:nvPr>
        </p:nvGraphicFramePr>
        <p:xfrm>
          <a:off x="152399" y="1066800"/>
          <a:ext cx="308610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06738"/>
              </p:ext>
            </p:extLst>
          </p:nvPr>
        </p:nvGraphicFramePr>
        <p:xfrm>
          <a:off x="113731" y="3886200"/>
          <a:ext cx="308610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88288"/>
              </p:ext>
            </p:extLst>
          </p:nvPr>
        </p:nvGraphicFramePr>
        <p:xfrm>
          <a:off x="6057899" y="1066800"/>
          <a:ext cx="3086101" cy="23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03949"/>
              </p:ext>
            </p:extLst>
          </p:nvPr>
        </p:nvGraphicFramePr>
        <p:xfrm>
          <a:off x="6089744" y="3810000"/>
          <a:ext cx="3086101" cy="23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26983"/>
              </p:ext>
            </p:extLst>
          </p:nvPr>
        </p:nvGraphicFramePr>
        <p:xfrm>
          <a:off x="3124200" y="3886200"/>
          <a:ext cx="3086101" cy="23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14600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77794"/>
              </p:ext>
            </p:extLst>
          </p:nvPr>
        </p:nvGraphicFramePr>
        <p:xfrm>
          <a:off x="3238499" y="1066800"/>
          <a:ext cx="289868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62489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568027"/>
          </a:xfrm>
        </p:spPr>
        <p:txBody>
          <a:bodyPr/>
          <a:lstStyle/>
          <a:p>
            <a:r>
              <a:rPr lang="en-IN" sz="2800" dirty="0">
                <a:solidFill>
                  <a:schemeClr val="bg1"/>
                </a:solidFill>
                <a:latin typeface="Georgia" pitchFamily="18" charset="0"/>
              </a:rPr>
              <a:t>Shareholding Pattern  -   </a:t>
            </a:r>
            <a:r>
              <a:rPr lang="en-IN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30.06.2019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83040734"/>
              </p:ext>
            </p:extLst>
          </p:nvPr>
        </p:nvGraphicFramePr>
        <p:xfrm>
          <a:off x="609600" y="976219"/>
          <a:ext cx="8001000" cy="56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438400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0101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4418" y="2344521"/>
            <a:ext cx="7982382" cy="33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Georgia" pitchFamily="18" charset="0"/>
              </a:rPr>
              <a:t>RAM Initiatives </a:t>
            </a:r>
            <a:endParaRPr lang="en-IN" sz="2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972300" y="6454775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11" y="1066800"/>
            <a:ext cx="855523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/>
              <a:t>Launched </a:t>
            </a:r>
            <a:r>
              <a:rPr lang="en-IN" sz="2000" b="1" dirty="0"/>
              <a:t>Retail loans on Tab application</a:t>
            </a:r>
            <a:r>
              <a:rPr lang="en-IN" sz="2000" dirty="0"/>
              <a:t> to augment new business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Engagement with Credit information agencies for generation of leads in retail loans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Gold Loan: In order to give impetus to gold loans, Gold Loan Authorized Branches and Gold Loan Growth </a:t>
            </a:r>
            <a:r>
              <a:rPr lang="en-US" sz="2000" dirty="0" err="1"/>
              <a:t>Centres</a:t>
            </a:r>
            <a:r>
              <a:rPr lang="en-US" sz="2000" dirty="0"/>
              <a:t> identified. Star Gold Loan Cells, </a:t>
            </a:r>
            <a:r>
              <a:rPr lang="en-US" sz="2000" dirty="0" err="1"/>
              <a:t>Swarnadhaara</a:t>
            </a:r>
            <a:r>
              <a:rPr lang="en-US" sz="2000" dirty="0"/>
              <a:t> Cell formed in all Zones. 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processing of Agriculture Credit, additional four Agriculture Business Centre opened during Q1, thus taking total ABCs to 55.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Launched </a:t>
            </a:r>
            <a:r>
              <a:rPr lang="en-US" sz="2000" b="1" dirty="0"/>
              <a:t>new products for GST compliant </a:t>
            </a:r>
            <a:r>
              <a:rPr lang="en-US" sz="2000" dirty="0"/>
              <a:t>borrowers 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Digitalizing the process of Credit underwriting </a:t>
            </a:r>
            <a:r>
              <a:rPr lang="en-US" sz="2000" dirty="0"/>
              <a:t>to improve the TAT and efficiency.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Launched</a:t>
            </a:r>
            <a:r>
              <a:rPr lang="en-US" sz="2000" b="1" dirty="0"/>
              <a:t> Welcome Offer Schemes </a:t>
            </a:r>
            <a:r>
              <a:rPr lang="en-US" sz="2000" dirty="0"/>
              <a:t>for attracting quality borrowers</a:t>
            </a:r>
            <a:endParaRPr lang="en-IN" sz="20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Actively </a:t>
            </a:r>
            <a:r>
              <a:rPr lang="en-US" sz="2000" b="1" dirty="0"/>
              <a:t>participating in the </a:t>
            </a:r>
            <a:r>
              <a:rPr lang="en-US" sz="2000" b="1" dirty="0" err="1"/>
              <a:t>Udyami</a:t>
            </a:r>
            <a:r>
              <a:rPr lang="en-US" sz="2000" b="1" dirty="0"/>
              <a:t> Mitra Portal </a:t>
            </a:r>
            <a:endParaRPr lang="en-IN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4418" y="2344521"/>
            <a:ext cx="7982382" cy="33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prstClr val="white"/>
                </a:solidFill>
                <a:latin typeface="Georgia" pitchFamily="18" charset="0"/>
              </a:rPr>
              <a:t>Resolution &amp; Recovery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972300" y="6454775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11" y="1066800"/>
            <a:ext cx="85552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Stressed </a:t>
            </a:r>
            <a:r>
              <a:rPr lang="en-US" sz="2000" b="1" dirty="0">
                <a:solidFill>
                  <a:prstClr val="black"/>
                </a:solidFill>
              </a:rPr>
              <a:t>Asset Management Vertical </a:t>
            </a:r>
            <a:r>
              <a:rPr lang="en-US" sz="2000" dirty="0">
                <a:solidFill>
                  <a:prstClr val="black"/>
                </a:solidFill>
              </a:rPr>
              <a:t>(SAMV) created for faster resolution of Stressed assets/NPAs.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Mission </a:t>
            </a:r>
            <a:r>
              <a:rPr lang="en-US" sz="2000" b="1" dirty="0" err="1">
                <a:solidFill>
                  <a:prstClr val="black"/>
                </a:solidFill>
              </a:rPr>
              <a:t>Samadhan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A </a:t>
            </a:r>
            <a:r>
              <a:rPr lang="en-US" sz="2000" dirty="0" smtClean="0">
                <a:solidFill>
                  <a:prstClr val="black"/>
                </a:solidFill>
              </a:rPr>
              <a:t>non-discriminatory &amp; non-discretionary </a:t>
            </a:r>
            <a:r>
              <a:rPr lang="en-US" sz="2000" dirty="0">
                <a:solidFill>
                  <a:prstClr val="black"/>
                </a:solidFill>
              </a:rPr>
              <a:t>OTS Scheme formulated for quick resolution of NPAs.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War Room”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b="1" dirty="0" smtClean="0">
                <a:solidFill>
                  <a:prstClr val="black"/>
                </a:solidFill>
              </a:rPr>
              <a:t>“Watch room”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formed in each Zone for Recovery, NPA reduction and credit monitoring/trigger management.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Proactive </a:t>
            </a:r>
            <a:r>
              <a:rPr lang="en-US" sz="2000" dirty="0">
                <a:solidFill>
                  <a:prstClr val="black"/>
                </a:solidFill>
              </a:rPr>
              <a:t>Credit Monitoring through </a:t>
            </a:r>
            <a:r>
              <a:rPr lang="en-US" sz="2000" b="1" dirty="0">
                <a:solidFill>
                  <a:prstClr val="black"/>
                </a:solidFill>
              </a:rPr>
              <a:t>“Borrower Health Profile (BHP)” </a:t>
            </a:r>
            <a:r>
              <a:rPr lang="en-US" sz="2000" dirty="0">
                <a:solidFill>
                  <a:prstClr val="black"/>
                </a:solidFill>
              </a:rPr>
              <a:t>with dedicated manpower.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Tech-driven Credit Monitoring System</a:t>
            </a:r>
            <a:r>
              <a:rPr lang="en-US" sz="2000" dirty="0">
                <a:solidFill>
                  <a:prstClr val="black"/>
                </a:solidFill>
              </a:rPr>
              <a:t> for tracking of ‘Early Warning Signals’ under implementation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Enterprise wide Fraud Risk Management” </a:t>
            </a:r>
            <a:r>
              <a:rPr lang="en-US" sz="2000" dirty="0">
                <a:solidFill>
                  <a:prstClr val="black"/>
                </a:solidFill>
              </a:rPr>
              <a:t>framework initiated for real-time fraud monitoring. </a:t>
            </a: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11" y="1156930"/>
            <a:ext cx="8555230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Digitalizing </a:t>
            </a:r>
            <a:r>
              <a:rPr lang="en-US" sz="2000" b="1" dirty="0">
                <a:solidFill>
                  <a:prstClr val="black"/>
                </a:solidFill>
              </a:rPr>
              <a:t>the process of Credit underwriting </a:t>
            </a:r>
            <a:r>
              <a:rPr lang="en-US" sz="2000" dirty="0" smtClean="0">
                <a:solidFill>
                  <a:prstClr val="black"/>
                </a:solidFill>
              </a:rPr>
              <a:t>in</a:t>
            </a:r>
            <a:r>
              <a:rPr lang="en-US" sz="2000" b="1" dirty="0" smtClean="0">
                <a:solidFill>
                  <a:prstClr val="black"/>
                </a:solidFill>
              </a:rPr>
              <a:t> MSME </a:t>
            </a:r>
            <a:r>
              <a:rPr lang="en-US" sz="2000" dirty="0" smtClean="0">
                <a:solidFill>
                  <a:prstClr val="black"/>
                </a:solidFill>
              </a:rPr>
              <a:t>segment to </a:t>
            </a:r>
            <a:r>
              <a:rPr lang="en-US" sz="2000" dirty="0">
                <a:solidFill>
                  <a:prstClr val="black"/>
                </a:solidFill>
              </a:rPr>
              <a:t>improve the TAT and efficiency.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Evolving use of </a:t>
            </a:r>
            <a:r>
              <a:rPr lang="en-US" sz="2000" b="1" dirty="0" err="1">
                <a:solidFill>
                  <a:prstClr val="black"/>
                </a:solidFill>
              </a:rPr>
              <a:t>Fintechs</a:t>
            </a:r>
            <a:r>
              <a:rPr lang="en-US" sz="2000" b="1" dirty="0">
                <a:solidFill>
                  <a:prstClr val="black"/>
                </a:solidFill>
              </a:rPr>
              <a:t> for ease of MSME finance </a:t>
            </a:r>
            <a:r>
              <a:rPr lang="en-US" sz="2000" dirty="0">
                <a:solidFill>
                  <a:prstClr val="black"/>
                </a:solidFill>
              </a:rPr>
              <a:t>and to improve due diligence modalities. </a:t>
            </a:r>
            <a:r>
              <a:rPr lang="en-US" sz="2000" dirty="0" err="1">
                <a:solidFill>
                  <a:prstClr val="black"/>
                </a:solidFill>
              </a:rPr>
              <a:t>Udyami</a:t>
            </a:r>
            <a:r>
              <a:rPr lang="en-US" sz="2000" dirty="0">
                <a:solidFill>
                  <a:prstClr val="black"/>
                </a:solidFill>
              </a:rPr>
              <a:t> Mitra portal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To </a:t>
            </a:r>
            <a:r>
              <a:rPr lang="en-US" sz="2000" dirty="0">
                <a:solidFill>
                  <a:prstClr val="black"/>
                </a:solidFill>
              </a:rPr>
              <a:t>further boost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growth under </a:t>
            </a:r>
            <a:r>
              <a:rPr lang="en-US" sz="2000" b="1" dirty="0">
                <a:solidFill>
                  <a:prstClr val="black"/>
                </a:solidFill>
              </a:rPr>
              <a:t>MUDRA </a:t>
            </a:r>
            <a:r>
              <a:rPr lang="en-US" sz="2000" dirty="0">
                <a:solidFill>
                  <a:prstClr val="black"/>
                </a:solidFill>
              </a:rPr>
              <a:t>launched various </a:t>
            </a:r>
            <a:r>
              <a:rPr lang="en-US" sz="2000" b="1" dirty="0">
                <a:solidFill>
                  <a:prstClr val="black"/>
                </a:solidFill>
              </a:rPr>
              <a:t>MUDRA centric schemes </a:t>
            </a:r>
            <a:r>
              <a:rPr lang="en-US" sz="2000" dirty="0">
                <a:solidFill>
                  <a:prstClr val="black"/>
                </a:solidFill>
              </a:rPr>
              <a:t>like Star Weaver MUDRA Scheme, Star e Rickshaw Scheme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prstClr val="black"/>
                </a:solidFill>
              </a:rPr>
              <a:t>Digi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Branches: </a:t>
            </a:r>
            <a:r>
              <a:rPr lang="en-US" sz="2000" dirty="0" smtClean="0">
                <a:solidFill>
                  <a:prstClr val="black"/>
                </a:solidFill>
              </a:rPr>
              <a:t>255 </a:t>
            </a:r>
            <a:r>
              <a:rPr lang="en-US" sz="2000" dirty="0">
                <a:solidFill>
                  <a:prstClr val="black"/>
                </a:solidFill>
              </a:rPr>
              <a:t>Select Branches </a:t>
            </a:r>
            <a:r>
              <a:rPr lang="en-US" sz="2000" dirty="0" smtClean="0">
                <a:solidFill>
                  <a:prstClr val="black"/>
                </a:solidFill>
              </a:rPr>
              <a:t>converted </a:t>
            </a:r>
            <a:r>
              <a:rPr lang="en-US" sz="2000" dirty="0">
                <a:solidFill>
                  <a:prstClr val="black"/>
                </a:solidFill>
              </a:rPr>
              <a:t>to </a:t>
            </a:r>
            <a:r>
              <a:rPr lang="en-US" sz="2000" dirty="0" err="1">
                <a:solidFill>
                  <a:prstClr val="black"/>
                </a:solidFill>
              </a:rPr>
              <a:t>Digi</a:t>
            </a:r>
            <a:r>
              <a:rPr lang="en-US" sz="2000" dirty="0">
                <a:solidFill>
                  <a:prstClr val="black"/>
                </a:solidFill>
              </a:rPr>
              <a:t> Branches for meeting the demands of Next Gen Customers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prstClr val="black"/>
                </a:solidFill>
              </a:rPr>
              <a:t>Launched </a:t>
            </a:r>
            <a:r>
              <a:rPr lang="en-IN" sz="2000" b="1" dirty="0">
                <a:solidFill>
                  <a:prstClr val="black"/>
                </a:solidFill>
              </a:rPr>
              <a:t>Retail loans on Mobile/Tab application</a:t>
            </a:r>
            <a:r>
              <a:rPr lang="en-IN" sz="2000" dirty="0">
                <a:solidFill>
                  <a:prstClr val="black"/>
                </a:solidFill>
              </a:rPr>
              <a:t> to cater </a:t>
            </a:r>
            <a:r>
              <a:rPr lang="en-IN" sz="2000" dirty="0" smtClean="0">
                <a:solidFill>
                  <a:prstClr val="black"/>
                </a:solidFill>
              </a:rPr>
              <a:t>new business.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Star </a:t>
            </a:r>
            <a:r>
              <a:rPr lang="en-US" sz="2000" b="1" dirty="0" err="1">
                <a:solidFill>
                  <a:prstClr val="black"/>
                </a:solidFill>
              </a:rPr>
              <a:t>Mahashakti</a:t>
            </a:r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Up gradation of IT platform from FINACLE 7 to FINACLE 10. </a:t>
            </a:r>
          </a:p>
          <a:p>
            <a:pPr algn="just"/>
            <a:endParaRPr lang="en-US" sz="1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Rationalisation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of Domestic/overseas branches and ATMs being undertaken to reduce the Operational Cost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prstClr val="black"/>
                </a:solidFill>
              </a:rPr>
              <a:t>Special drive </a:t>
            </a:r>
            <a:r>
              <a:rPr lang="en-IN" sz="2000" dirty="0">
                <a:solidFill>
                  <a:prstClr val="black"/>
                </a:solidFill>
              </a:rPr>
              <a:t>for opening of </a:t>
            </a:r>
            <a:r>
              <a:rPr lang="en-IN" sz="2000" b="1" dirty="0">
                <a:solidFill>
                  <a:prstClr val="black"/>
                </a:solidFill>
              </a:rPr>
              <a:t>Government Accounts,  Pension accounts </a:t>
            </a:r>
            <a:r>
              <a:rPr lang="en-IN" sz="2000" dirty="0">
                <a:solidFill>
                  <a:prstClr val="black"/>
                </a:solidFill>
              </a:rPr>
              <a:t>and </a:t>
            </a:r>
            <a:r>
              <a:rPr lang="en-IN" sz="2000" b="1" dirty="0">
                <a:solidFill>
                  <a:prstClr val="black"/>
                </a:solidFill>
              </a:rPr>
              <a:t>Small Saving Scheme</a:t>
            </a:r>
            <a:r>
              <a:rPr lang="en-IN" sz="2000" dirty="0">
                <a:solidFill>
                  <a:prstClr val="black"/>
                </a:solidFill>
              </a:rPr>
              <a:t> accounts among branches across the </a:t>
            </a:r>
            <a:r>
              <a:rPr lang="en-IN" sz="2000" dirty="0" smtClean="0">
                <a:solidFill>
                  <a:prstClr val="black"/>
                </a:solidFill>
              </a:rPr>
              <a:t>country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prstClr val="white"/>
                </a:solidFill>
                <a:latin typeface="Georgia" pitchFamily="18" charset="0"/>
              </a:rPr>
              <a:t>Other  Initiatives</a:t>
            </a:r>
            <a:endParaRPr lang="en-IN" sz="20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19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26158" y="38031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prstClr val="white"/>
                </a:solidFill>
                <a:latin typeface="Georgia" pitchFamily="18" charset="0"/>
              </a:rPr>
              <a:t>Awards &amp; Recognition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2" y="1160318"/>
            <a:ext cx="367364" cy="4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3" y="1742210"/>
            <a:ext cx="35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3" y="2326201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4" y="2990419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4" y="3754900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200" y="984647"/>
            <a:ext cx="7263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7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Bank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 won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Infosys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Finacle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Clients Innovation Award 2019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199" y="1752600"/>
            <a:ext cx="8093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Bank has won </a:t>
            </a:r>
            <a:r>
              <a:rPr lang="en-IN" dirty="0">
                <a:solidFill>
                  <a:prstClr val="black"/>
                </a:solidFill>
              </a:rPr>
              <a:t>SKOCH ORDER-OF-MERIT AWARD 2019  in GOLD Category  for </a:t>
            </a:r>
            <a:r>
              <a:rPr lang="en-IN" b="1" dirty="0">
                <a:solidFill>
                  <a:prstClr val="black"/>
                </a:solidFill>
              </a:rPr>
              <a:t>BOI Mobile.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200" y="2398932"/>
            <a:ext cx="6349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1700" dirty="0">
                <a:solidFill>
                  <a:prstClr val="black"/>
                </a:solidFill>
              </a:rPr>
              <a:t>SKOCH AWARD 2019 in SILVER Category for </a:t>
            </a:r>
            <a:r>
              <a:rPr lang="en-IN" sz="1700" b="1" dirty="0">
                <a:solidFill>
                  <a:prstClr val="black"/>
                </a:solidFill>
              </a:rPr>
              <a:t>BOI Mobile.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163" y="2990419"/>
            <a:ext cx="80828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>
                <a:solidFill>
                  <a:prstClr val="black"/>
                </a:solidFill>
              </a:rPr>
              <a:t>Bank of India </a:t>
            </a:r>
            <a:r>
              <a:rPr lang="en-US" sz="1700" dirty="0">
                <a:solidFill>
                  <a:prstClr val="black"/>
                </a:solidFill>
              </a:rPr>
              <a:t>has won the </a:t>
            </a:r>
            <a:r>
              <a:rPr lang="en-US" sz="1700" b="1" dirty="0">
                <a:solidFill>
                  <a:prstClr val="black"/>
                </a:solidFill>
              </a:rPr>
              <a:t>Trusted Brand Award</a:t>
            </a:r>
            <a:r>
              <a:rPr lang="en-US" sz="1700" dirty="0">
                <a:solidFill>
                  <a:prstClr val="black"/>
                </a:solidFill>
              </a:rPr>
              <a:t> in the Banks category, as awarded by the </a:t>
            </a:r>
            <a:r>
              <a:rPr lang="en-US" sz="1700" b="1" dirty="0">
                <a:solidFill>
                  <a:prstClr val="black"/>
                </a:solidFill>
              </a:rPr>
              <a:t>Reader’s Digest Trusted Brand, 2019.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306" y="3681437"/>
            <a:ext cx="818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In the India Banking Summit &amp; Awards 2019, Bank of India ranked as Best Public Sector Bank 2019 by </a:t>
            </a:r>
            <a:r>
              <a:rPr lang="en-US" b="1" dirty="0" err="1">
                <a:solidFill>
                  <a:prstClr val="black"/>
                </a:solidFill>
              </a:rPr>
              <a:t>Synnex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Group.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124200"/>
            <a:ext cx="5257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Harrington" pitchFamily="82" charset="0"/>
              </a:rPr>
              <a:t>THANK YOU!</a:t>
            </a:r>
            <a:endParaRPr lang="en-IN" sz="2800" dirty="0">
              <a:solidFill>
                <a:schemeClr val="bg1"/>
              </a:solidFill>
              <a:latin typeface="Harrington" pitchFamily="82" charset="0"/>
            </a:endParaRPr>
          </a:p>
        </p:txBody>
      </p:sp>
      <p:pic>
        <p:nvPicPr>
          <p:cNvPr id="4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56803924-5DE7-42F2-8EF0-EF6ED971809B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9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73892"/>
            <a:ext cx="38100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3810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5018" y="4114800"/>
            <a:ext cx="4135582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031119"/>
              </p:ext>
            </p:extLst>
          </p:nvPr>
        </p:nvGraphicFramePr>
        <p:xfrm>
          <a:off x="381000" y="1173892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04306"/>
              </p:ext>
            </p:extLst>
          </p:nvPr>
        </p:nvGraphicFramePr>
        <p:xfrm>
          <a:off x="394854" y="4114800"/>
          <a:ext cx="3796146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686112"/>
              </p:ext>
            </p:extLst>
          </p:nvPr>
        </p:nvGraphicFramePr>
        <p:xfrm>
          <a:off x="4485409" y="4248149"/>
          <a:ext cx="4114800" cy="215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475018" y="1173892"/>
            <a:ext cx="4135582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28636"/>
              </p:ext>
            </p:extLst>
          </p:nvPr>
        </p:nvGraphicFramePr>
        <p:xfrm>
          <a:off x="4475018" y="1173892"/>
          <a:ext cx="4135582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5334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Performance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Highlights(</a:t>
            </a:r>
            <a:r>
              <a:rPr lang="en-US" sz="24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Cont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).</a:t>
            </a:r>
            <a:endParaRPr lang="en-IN" sz="24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399"/>
            <a:ext cx="1524000" cy="6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5908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85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962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Domestic Deposits - CASA</a:t>
            </a:r>
            <a:endParaRPr lang="en-IN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015792"/>
              </p:ext>
            </p:extLst>
          </p:nvPr>
        </p:nvGraphicFramePr>
        <p:xfrm>
          <a:off x="685800" y="1448921"/>
          <a:ext cx="3657600" cy="205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5706034" y="1047750"/>
            <a:ext cx="1080247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Jun 19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55376" y="1047750"/>
            <a:ext cx="1080247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Jun 18</a:t>
            </a:r>
            <a:endParaRPr lang="en-IN" dirty="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56402"/>
              </p:ext>
            </p:extLst>
          </p:nvPr>
        </p:nvGraphicFramePr>
        <p:xfrm>
          <a:off x="152400" y="4038600"/>
          <a:ext cx="8610597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66"/>
                <a:gridCol w="1439334"/>
                <a:gridCol w="1752600"/>
                <a:gridCol w="1591731"/>
                <a:gridCol w="1913466"/>
              </a:tblGrid>
              <a:tr h="662185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deposits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</a:t>
                      </a:r>
                      <a:r>
                        <a:rPr lang="en-US" baseline="0" dirty="0" smtClean="0"/>
                        <a:t> 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 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 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YoY</a:t>
                      </a:r>
                      <a:r>
                        <a:rPr lang="en-US" dirty="0" smtClean="0"/>
                        <a:t> Growth</a:t>
                      </a:r>
                      <a:endParaRPr lang="en-IN" dirty="0"/>
                    </a:p>
                  </a:txBody>
                  <a:tcPr/>
                </a:tc>
              </a:tr>
              <a:tr h="662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Account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24733.11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23354.34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24004.55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(2.95)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2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 Account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145182.50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158410.90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156182.02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7.58%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8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CASA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169915.61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181765.28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180186.57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6.04%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49723" y="3577114"/>
            <a:ext cx="1524000" cy="369332"/>
          </a:xfrm>
          <a:prstGeom prst="rect">
            <a:avLst/>
          </a:prstGeom>
          <a:solidFill>
            <a:srgbClr val="007DC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CASA : 41.76%</a:t>
            </a:r>
            <a:endParaRPr lang="en-IN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2270" y="3577114"/>
            <a:ext cx="170777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CASA : 43.11%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44785"/>
              </p:ext>
            </p:extLst>
          </p:nvPr>
        </p:nvGraphicFramePr>
        <p:xfrm>
          <a:off x="228600" y="1075459"/>
          <a:ext cx="4038600" cy="231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187481"/>
              </p:ext>
            </p:extLst>
          </p:nvPr>
        </p:nvGraphicFramePr>
        <p:xfrm>
          <a:off x="4343400" y="1219201"/>
          <a:ext cx="4648200" cy="235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4276"/>
            <a:ext cx="12192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7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85975" y="1714501"/>
            <a:ext cx="3471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 smtClean="0">
                <a:solidFill>
                  <a:prstClr val="white"/>
                </a:solidFill>
                <a:latin typeface="Georgia" pitchFamily="18" charset="0"/>
              </a:rPr>
              <a:t>Key Sectors – Domestic Credit</a:t>
            </a:r>
            <a:endParaRPr lang="en-IN" sz="135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7582930" y="935995"/>
            <a:ext cx="121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100" dirty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100" dirty="0">
                <a:solidFill>
                  <a:prstClr val="black"/>
                </a:solidFill>
              </a:rPr>
              <a:t> in </a:t>
            </a:r>
            <a:r>
              <a:rPr lang="en-US" sz="1100" dirty="0" err="1" smtClean="0">
                <a:solidFill>
                  <a:prstClr val="black"/>
                </a:solidFill>
              </a:rPr>
              <a:t>Crore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4389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*Excluding RIDF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57200"/>
            <a:ext cx="407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Key Sectors –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Domestic</a:t>
            </a:r>
            <a:endParaRPr lang="en-IN" sz="2400" dirty="0">
              <a:solidFill>
                <a:prstClr val="white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807242"/>
              </p:ext>
            </p:extLst>
          </p:nvPr>
        </p:nvGraphicFramePr>
        <p:xfrm>
          <a:off x="152398" y="1197606"/>
          <a:ext cx="8915401" cy="5061290"/>
        </p:xfrm>
        <a:graphic>
          <a:graphicData uri="http://schemas.openxmlformats.org/drawingml/2006/table">
            <a:tbl>
              <a:tblPr firstRow="1"/>
              <a:tblGrid>
                <a:gridCol w="3123696"/>
                <a:gridCol w="1195788"/>
                <a:gridCol w="1043446"/>
                <a:gridCol w="1158225"/>
                <a:gridCol w="1081010"/>
                <a:gridCol w="1234149"/>
                <a:gridCol w="79087"/>
              </a:tblGrid>
              <a:tr h="10054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Industry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073" marR="52073" marT="25706" marB="257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Jun 18</a:t>
                      </a:r>
                    </a:p>
                  </a:txBody>
                  <a:tcPr marL="52073" marR="52073" marT="25706" marB="257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Mar 19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073" marR="52073" marT="25706" marB="257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Jun 19</a:t>
                      </a:r>
                    </a:p>
                  </a:txBody>
                  <a:tcPr marL="52073" marR="52073" marT="25706" marB="257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073" marR="52073" marT="25706" marB="257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% to Domestic credit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Jun 19</a:t>
                      </a:r>
                      <a:endParaRPr lang="en-US" sz="14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           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073" marR="52073" marT="25706" marB="257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795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Agriculture*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48,458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50,338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50,076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680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MSME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52,241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54,595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53,672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01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49,088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56,492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56,897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2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RAM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149,787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161,425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160,645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2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Corporate &amp;         </a:t>
                      </a:r>
                    </a:p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Others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119,487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138,797</a:t>
                      </a:r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133,983</a:t>
                      </a:r>
                    </a:p>
                    <a:p>
                      <a:pPr algn="ctr" fontAlgn="ctr"/>
                      <a:endParaRPr lang="en-IN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Govt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Govt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Guaranteed </a:t>
                      </a:r>
                    </a:p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Advance             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22,414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27,915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29,570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291,688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328,137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324,198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100.00</a:t>
                      </a:r>
                      <a:endParaRPr lang="en-IN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N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356354"/>
            <a:ext cx="685800" cy="501646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5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58494"/>
              </p:ext>
            </p:extLst>
          </p:nvPr>
        </p:nvGraphicFramePr>
        <p:xfrm>
          <a:off x="20782" y="1262416"/>
          <a:ext cx="8762999" cy="530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42"/>
                <a:gridCol w="1071474"/>
                <a:gridCol w="1441251"/>
                <a:gridCol w="1441251"/>
                <a:gridCol w="1286139"/>
                <a:gridCol w="1066940"/>
                <a:gridCol w="978602"/>
              </a:tblGrid>
              <a:tr h="138137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Growth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%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to  Retail Credit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 18      Jun 19 </a:t>
                      </a:r>
                      <a:endParaRPr lang="en-US" sz="1800" b="1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Home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27,709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18.75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56.45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57.83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7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Mortgage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6,843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6947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6780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(0.92)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11.92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Auto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4,624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10.29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7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Education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3,343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3257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(2.93)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Personal  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1,620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1681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1659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2.41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2.92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4,949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7101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7209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45.67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49,088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56492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56897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15.91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100.00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100.00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924801" y="985418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09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Retail Credit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8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356352"/>
            <a:ext cx="381000" cy="501648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68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34641"/>
              </p:ext>
            </p:extLst>
          </p:nvPr>
        </p:nvGraphicFramePr>
        <p:xfrm>
          <a:off x="330197" y="1210099"/>
          <a:ext cx="8509003" cy="5360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4199"/>
                <a:gridCol w="1264697"/>
                <a:gridCol w="1264697"/>
                <a:gridCol w="1264697"/>
                <a:gridCol w="1380713"/>
              </a:tblGrid>
              <a:tr h="1187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Jun 18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 19</a:t>
                      </a: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 19</a:t>
                      </a: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% to Domestic Advances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</a:tr>
              <a:tr h="320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51,167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51,045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51,012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2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Basic Metal &amp; Metal products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13,816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13,882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13,673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Textiles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9,609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8,341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8,087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6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Gems &amp; Jewellery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5,714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4,906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4,845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2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Chemicals &amp; Chemical products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6,428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6,686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5,418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Vehicles, vehicle parts &amp; Transport equipment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3,110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3,066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3,106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2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Rubber, Plastic &amp; their products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2,062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2,022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1,855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Construction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2,199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4,969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4,988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latin typeface="Arial" pitchFamily="34" charset="0"/>
                          <a:cs typeface="Arial" pitchFamily="34" charset="0"/>
                        </a:rPr>
                        <a:t>Other  Industries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28,100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28,196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26,650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smtClean="0"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122,205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123,113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119,634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760904" y="933101"/>
            <a:ext cx="944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Domestic Credit – Industry-wise</a:t>
            </a:r>
          </a:p>
        </p:txBody>
      </p:sp>
      <p:pic>
        <p:nvPicPr>
          <p:cNvPr id="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C2129E2-473D-43B2-A52D-8636C747BB48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761980"/>
              </p:ext>
            </p:extLst>
          </p:nvPr>
        </p:nvGraphicFramePr>
        <p:xfrm>
          <a:off x="23439" y="1099023"/>
          <a:ext cx="8891960" cy="4700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2159"/>
                <a:gridCol w="1274705"/>
                <a:gridCol w="1274705"/>
                <a:gridCol w="1274705"/>
                <a:gridCol w="1274705"/>
                <a:gridCol w="1350981"/>
              </a:tblGrid>
              <a:tr h="103457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Industry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Jun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18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 19</a:t>
                      </a: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Jun 19</a:t>
                      </a: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to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ANBC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Agriculture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51,916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57302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51,769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17.72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552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  <a:cs typeface="Calibri" pitchFamily="34" charset="0"/>
                        </a:rPr>
                        <a:t>Out of which, S&amp;MF</a:t>
                      </a:r>
                      <a:r>
                        <a:rPr lang="en-US" sz="18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23,884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25,731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8.81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MSME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49,322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50,244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Out of which,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Micro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23,139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25,700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Housing Loan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14,597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17,210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17.90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Educational Loan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-1.82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Others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-2.22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441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Total Priority Sector  Advances </a:t>
                      </a:r>
                      <a:endParaRPr lang="en-US" sz="18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>
                        <a:lnSpc>
                          <a:spcPct val="200000"/>
                        </a:lnSpc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120,150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130,494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>
                        <a:lnSpc>
                          <a:spcPct val="200000"/>
                        </a:lnSpc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123,455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2.75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42.27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924800" y="822024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Priority Sector Advances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45473" y="5791200"/>
            <a:ext cx="883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Growth </a:t>
            </a:r>
            <a:r>
              <a:rPr lang="en-US" sz="1400" b="1" dirty="0"/>
              <a:t>excluding </a:t>
            </a:r>
            <a:r>
              <a:rPr lang="en-US" sz="1400" b="1" dirty="0" smtClean="0"/>
              <a:t>RIDF/PSLC in </a:t>
            </a:r>
            <a:r>
              <a:rPr lang="en-US" sz="1400" b="1" dirty="0"/>
              <a:t>Total Priority </a:t>
            </a:r>
            <a:r>
              <a:rPr lang="en-US" sz="1400" b="1" dirty="0" smtClean="0"/>
              <a:t>Sector.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 </a:t>
            </a:r>
            <a:r>
              <a:rPr lang="en-US" sz="1400" i="1" dirty="0" smtClean="0"/>
              <a:t>Outstanding </a:t>
            </a:r>
            <a:r>
              <a:rPr lang="en-US" sz="1400" i="1" dirty="0"/>
              <a:t>under RIDF  is </a:t>
            </a:r>
            <a:r>
              <a:rPr lang="en-US" sz="1400" i="1" dirty="0" err="1" smtClean="0"/>
              <a:t>Rs</a:t>
            </a:r>
            <a:r>
              <a:rPr lang="en-US" sz="1400" i="1" dirty="0" smtClean="0"/>
              <a:t> 5871 </a:t>
            </a:r>
            <a:r>
              <a:rPr lang="en-US" sz="1400" i="1" dirty="0" err="1" smtClean="0"/>
              <a:t>Crore</a:t>
            </a:r>
            <a:r>
              <a:rPr lang="en-US" sz="1400" i="1" dirty="0" smtClean="0"/>
              <a:t>.</a:t>
            </a:r>
          </a:p>
          <a:p>
            <a:r>
              <a:rPr lang="en-US" sz="1600" i="1" dirty="0" smtClean="0"/>
              <a:t>        ANBC Rs.292076 </a:t>
            </a:r>
            <a:r>
              <a:rPr lang="en-US" sz="1600" i="1" dirty="0"/>
              <a:t>Crore as of </a:t>
            </a:r>
            <a:r>
              <a:rPr lang="en-US" sz="1600" i="1" dirty="0" smtClean="0"/>
              <a:t>30.06.2019.</a:t>
            </a:r>
            <a:endParaRPr lang="en-US" sz="1600" i="1" dirty="0"/>
          </a:p>
        </p:txBody>
      </p:sp>
      <p:pic>
        <p:nvPicPr>
          <p:cNvPr id="7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276"/>
            <a:ext cx="1524000" cy="4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3810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5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41695</TotalTime>
  <Words>2610</Words>
  <Application>Microsoft Office PowerPoint</Application>
  <PresentationFormat>On-screen Show (4:3)</PresentationFormat>
  <Paragraphs>1319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2_Office Theme</vt:lpstr>
      <vt:lpstr>9_Custom Design</vt:lpstr>
      <vt:lpstr>Composite</vt:lpstr>
      <vt:lpstr>PowerPoint Presentation</vt:lpstr>
      <vt:lpstr>PowerPoint Presentation</vt:lpstr>
      <vt:lpstr>PowerPoint Presentation</vt:lpstr>
      <vt:lpstr>Performance Highlights(Cont).</vt:lpstr>
      <vt:lpstr>Domestic Deposits - CASA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Rating Profile</vt:lpstr>
      <vt:lpstr>SMA - 1 &amp; 2 ACCOUNTS</vt:lpstr>
      <vt:lpstr>PowerPoint Presentation</vt:lpstr>
      <vt:lpstr>NCLT ACCOUNTS as on 30.06.2019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Optimization</vt:lpstr>
      <vt:lpstr>PowerPoint Presentation</vt:lpstr>
      <vt:lpstr>PowerPoint Presentation</vt:lpstr>
      <vt:lpstr>PowerPoint Presentation</vt:lpstr>
      <vt:lpstr>PowerPoint Presentation</vt:lpstr>
      <vt:lpstr>Shareholding Pattern  -   30.06.2019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</dc:creator>
  <cp:lastModifiedBy>Bhushan Netendra</cp:lastModifiedBy>
  <cp:revision>3645</cp:revision>
  <cp:lastPrinted>2019-07-30T04:19:57Z</cp:lastPrinted>
  <dcterms:created xsi:type="dcterms:W3CDTF">2013-10-30T19:30:37Z</dcterms:created>
  <dcterms:modified xsi:type="dcterms:W3CDTF">2019-07-30T07:19:47Z</dcterms:modified>
</cp:coreProperties>
</file>