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43" r:id="rId2"/>
  </p:sldMasterIdLst>
  <p:notesMasterIdLst>
    <p:notesMasterId r:id="rId41"/>
  </p:notesMasterIdLst>
  <p:handoutMasterIdLst>
    <p:handoutMasterId r:id="rId42"/>
  </p:handoutMasterIdLst>
  <p:sldIdLst>
    <p:sldId id="380" r:id="rId3"/>
    <p:sldId id="383" r:id="rId4"/>
    <p:sldId id="260" r:id="rId5"/>
    <p:sldId id="311" r:id="rId6"/>
    <p:sldId id="312" r:id="rId7"/>
    <p:sldId id="267" r:id="rId8"/>
    <p:sldId id="343" r:id="rId9"/>
    <p:sldId id="375" r:id="rId10"/>
    <p:sldId id="313" r:id="rId11"/>
    <p:sldId id="368" r:id="rId12"/>
    <p:sldId id="315" r:id="rId13"/>
    <p:sldId id="324" r:id="rId14"/>
    <p:sldId id="323" r:id="rId15"/>
    <p:sldId id="325" r:id="rId16"/>
    <p:sldId id="371" r:id="rId17"/>
    <p:sldId id="385" r:id="rId18"/>
    <p:sldId id="386" r:id="rId19"/>
    <p:sldId id="326" r:id="rId20"/>
    <p:sldId id="359" r:id="rId21"/>
    <p:sldId id="358" r:id="rId22"/>
    <p:sldId id="308" r:id="rId23"/>
    <p:sldId id="319" r:id="rId24"/>
    <p:sldId id="394" r:id="rId25"/>
    <p:sldId id="395" r:id="rId26"/>
    <p:sldId id="396" r:id="rId27"/>
    <p:sldId id="397" r:id="rId28"/>
    <p:sldId id="398" r:id="rId29"/>
    <p:sldId id="361" r:id="rId30"/>
    <p:sldId id="362" r:id="rId31"/>
    <p:sldId id="363" r:id="rId32"/>
    <p:sldId id="367" r:id="rId33"/>
    <p:sldId id="333" r:id="rId34"/>
    <p:sldId id="384" r:id="rId35"/>
    <p:sldId id="372" r:id="rId36"/>
    <p:sldId id="381" r:id="rId37"/>
    <p:sldId id="382" r:id="rId38"/>
    <p:sldId id="349" r:id="rId39"/>
    <p:sldId id="340" r:id="rId40"/>
  </p:sldIdLst>
  <p:sldSz cx="9144000" cy="6858000" type="screen4x3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66"/>
    <a:srgbClr val="FF9933"/>
    <a:srgbClr val="FF5050"/>
    <a:srgbClr val="7099CA"/>
    <a:srgbClr val="9AB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1" autoAdjust="0"/>
    <p:restoredTop sz="99649" autoAdjust="0"/>
  </p:normalViewPr>
  <p:slideViewPr>
    <p:cSldViewPr>
      <p:cViewPr>
        <p:scale>
          <a:sx n="70" d="100"/>
          <a:sy n="70" d="100"/>
        </p:scale>
        <p:origin x="-115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5018" cy="35290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942" y="3"/>
            <a:ext cx="4035016" cy="35290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C393B2A0-A4BC-466D-910F-A576E5AFDF8C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158"/>
            <a:ext cx="4035018" cy="352904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942" y="6699158"/>
            <a:ext cx="4035016" cy="352904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66E0723F-A7E5-4E08-A1AB-D6C3EEEC1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55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033943" cy="352663"/>
          </a:xfrm>
          <a:prstGeom prst="rect">
            <a:avLst/>
          </a:prstGeom>
        </p:spPr>
        <p:txBody>
          <a:bodyPr vert="horz" lIns="93491" tIns="46745" rIns="93491" bIns="467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9" y="1"/>
            <a:ext cx="4033943" cy="352663"/>
          </a:xfrm>
          <a:prstGeom prst="rect">
            <a:avLst/>
          </a:prstGeom>
        </p:spPr>
        <p:txBody>
          <a:bodyPr vert="horz" lIns="93491" tIns="46745" rIns="93491" bIns="46745" rtlCol="0"/>
          <a:lstStyle>
            <a:lvl1pPr algn="r">
              <a:defRPr sz="1200"/>
            </a:lvl1pPr>
          </a:lstStyle>
          <a:p>
            <a:fld id="{6A669C36-284E-4627-BF4B-EA9776097846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7425" cy="2646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1" tIns="46745" rIns="93491" bIns="467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2" y="3350303"/>
            <a:ext cx="7447279" cy="3173968"/>
          </a:xfrm>
          <a:prstGeom prst="rect">
            <a:avLst/>
          </a:prstGeom>
        </p:spPr>
        <p:txBody>
          <a:bodyPr vert="horz" lIns="93491" tIns="46745" rIns="93491" bIns="467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699379"/>
            <a:ext cx="4033943" cy="352663"/>
          </a:xfrm>
          <a:prstGeom prst="rect">
            <a:avLst/>
          </a:prstGeom>
        </p:spPr>
        <p:txBody>
          <a:bodyPr vert="horz" lIns="93491" tIns="46745" rIns="93491" bIns="467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9" y="6699379"/>
            <a:ext cx="4033943" cy="352663"/>
          </a:xfrm>
          <a:prstGeom prst="rect">
            <a:avLst/>
          </a:prstGeom>
        </p:spPr>
        <p:txBody>
          <a:bodyPr vert="horz" lIns="93491" tIns="46745" rIns="93491" bIns="46745" rtlCol="0" anchor="b"/>
          <a:lstStyle>
            <a:lvl1pPr algn="r">
              <a:defRPr sz="1200"/>
            </a:lvl1pPr>
          </a:lstStyle>
          <a:p>
            <a:fld id="{C7278333-874D-40FB-A262-715A7B278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4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F9DEB-EDCD-461A-AF41-4BE620670F9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9013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F431A-70B3-46AB-BFD6-93F583CBD96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C394E8-F618-4928-B55D-685074231BA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8E08C-CC2E-43B2-B741-6893941732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8E08C-CC2E-43B2-B741-6893941732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645C28-550D-48FF-84CB-4744571ADA5B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8638"/>
            <a:ext cx="3527425" cy="2646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2EBA6-2405-408A-B4A1-11EAE0F632EE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868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:\G\QTRJUN10\BoI Presentations\pictures\Bank_Of_India_3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3465"/>
            <a:ext cx="1835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FB3E2-0A59-4027-91CF-BC9FDDD019D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77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5623C7-583E-4C8B-B65D-8B76BD3EB641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2844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:\G\QTRJUN10\BoI Presentations\pictures\Bank_Of_India_3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0"/>
            <a:ext cx="974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CFDA9-D88F-4955-AFE6-7C0EE4F1E8A2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4615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32CC7-06B4-4BC9-8230-A4F8B5CF21EE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433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ADE20-0D1D-49AD-AA39-1A99239E6156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3428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F0DBB-EC64-40C4-A31A-6F7863695623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2381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9930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3D83-3DC7-4860-91E3-2A2208928D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8668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7514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3199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2854C-2D40-4735-B786-176EBC4F9C3E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669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7128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3304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5006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0550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711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9965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4602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8707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5689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714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7777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9324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7148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722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9403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8308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5815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4746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7108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6406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6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75463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96BD-255E-4C3A-8A3D-322D24274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8873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6605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886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949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628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273177"/>
            <a:ext cx="415766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273177"/>
            <a:ext cx="4159250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5381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7441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028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83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7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80345-81A6-4592-9EDF-4984C9835F80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5607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802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686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0038"/>
            <a:ext cx="2116138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300038"/>
            <a:ext cx="6200775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966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300038"/>
            <a:ext cx="84613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2426" y="1273177"/>
            <a:ext cx="8469313" cy="4746625"/>
          </a:xfrm>
        </p:spPr>
        <p:txBody>
          <a:bodyPr/>
          <a:lstStyle/>
          <a:p>
            <a:pPr lvl="0"/>
            <a:endParaRPr lang="en-IN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67382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2426" y="300038"/>
            <a:ext cx="84613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425" y="1273177"/>
            <a:ext cx="4157663" cy="2297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273177"/>
            <a:ext cx="4159250" cy="2297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2425" y="3722688"/>
            <a:ext cx="4157663" cy="229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488" y="3722688"/>
            <a:ext cx="4159250" cy="229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575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300038"/>
            <a:ext cx="84613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2425" y="1273177"/>
            <a:ext cx="4157663" cy="474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273177"/>
            <a:ext cx="4159250" cy="2297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722688"/>
            <a:ext cx="4159250" cy="2297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408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34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279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68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90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E321C-2003-4BFE-9A1D-964C7148E415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2200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465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59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09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666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print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982F8-E915-4CCC-91DD-DDEA9CAD5E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43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18494-FB65-4B9E-A793-8E29B3DFB417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931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C185A-1506-4188-BF50-CDD4D131AD3B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9515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624851-715B-48A2-93F1-A0E649E372D2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8536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6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66" r:id="rId41"/>
    <p:sldLayoutId id="2147483767" r:id="rId4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174507\Desktop\BOI Star Hindi &amp; English\BOI star English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685801"/>
            <a:ext cx="11636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-7938"/>
            <a:ext cx="9144000" cy="693738"/>
          </a:xfrm>
          <a:prstGeom prst="rect">
            <a:avLst/>
          </a:prstGeom>
          <a:solidFill>
            <a:schemeClr val="accent6">
              <a:lumMod val="75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rgbClr val="EC7600"/>
              </a:solidFill>
              <a:cs typeface="Arial" charset="0"/>
            </a:endParaRP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300038"/>
            <a:ext cx="8461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6" y="1273177"/>
            <a:ext cx="846931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0" name="Group 47"/>
          <p:cNvGrpSpPr>
            <a:grpSpLocks/>
          </p:cNvGrpSpPr>
          <p:nvPr/>
        </p:nvGrpSpPr>
        <p:grpSpPr bwMode="auto">
          <a:xfrm>
            <a:off x="-9525" y="685802"/>
            <a:ext cx="9151938" cy="74613"/>
            <a:chOff x="74" y="528"/>
            <a:chExt cx="5651" cy="48"/>
          </a:xfrm>
        </p:grpSpPr>
        <p:sp>
          <p:nvSpPr>
            <p:cNvPr id="1031" name="Rectangle 3"/>
            <p:cNvSpPr>
              <a:spLocks noChangeArrowheads="1"/>
            </p:cNvSpPr>
            <p:nvPr userDrawn="1"/>
          </p:nvSpPr>
          <p:spPr bwMode="auto">
            <a:xfrm>
              <a:off x="74" y="528"/>
              <a:ext cx="5651" cy="2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32" name="Rectangle 4"/>
            <p:cNvSpPr>
              <a:spLocks noChangeArrowheads="1"/>
            </p:cNvSpPr>
            <p:nvPr userDrawn="1"/>
          </p:nvSpPr>
          <p:spPr bwMode="auto">
            <a:xfrm>
              <a:off x="74" y="553"/>
              <a:ext cx="5651" cy="2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7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75000"/>
        </a:spcBef>
        <a:spcAft>
          <a:spcPct val="0"/>
        </a:spcAft>
        <a:buClr>
          <a:schemeClr val="tx2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5425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684213" indent="-2270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12813" indent="-2270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</a:defRPr>
      </a:lvl4pPr>
      <a:lvl5pPr marL="1141413" indent="-2270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5pPr>
      <a:lvl6pPr marL="1598613" indent="-2270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055813" indent="-2270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513013" indent="-2270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2970213" indent="-2270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348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685800"/>
            <a:ext cx="36576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CD </a:t>
            </a:r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Ratio</a:t>
            </a:r>
            <a:endParaRPr lang="en-US" sz="30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903598"/>
              </p:ext>
            </p:extLst>
          </p:nvPr>
        </p:nvGraphicFramePr>
        <p:xfrm>
          <a:off x="838200" y="1752600"/>
          <a:ext cx="7431088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570"/>
                <a:gridCol w="1714867"/>
                <a:gridCol w="1429055"/>
                <a:gridCol w="1619596"/>
              </a:tblGrid>
              <a:tr h="1190169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Dec-12</a:t>
                      </a: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Mar - 13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Dec-13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9103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Domestic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70.46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69.38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69.29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Internation</a:t>
                      </a:r>
                      <a:r>
                        <a:rPr lang="en-US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112.88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101.32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105.87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Global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80.30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76.73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78.51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15200" y="129540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6191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11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79804" y="6324600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57200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62758" y="1033046"/>
            <a:ext cx="1167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600" dirty="0">
                <a:latin typeface="Rupee Foradian" pitchFamily="34" charset="0"/>
              </a:rPr>
              <a:t>`</a:t>
            </a:r>
            <a:r>
              <a:rPr lang="en-US" sz="1600" dirty="0">
                <a:latin typeface="Calibri" pitchFamily="34" charset="0"/>
              </a:rPr>
              <a:t> in </a:t>
            </a:r>
            <a:r>
              <a:rPr lang="en-US" sz="1600" dirty="0" smtClean="0">
                <a:latin typeface="Calibri" pitchFamily="34" charset="0"/>
              </a:rPr>
              <a:t>Crore)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682651"/>
              </p:ext>
            </p:extLst>
          </p:nvPr>
        </p:nvGraphicFramePr>
        <p:xfrm>
          <a:off x="381000" y="1408554"/>
          <a:ext cx="8381999" cy="50684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85538"/>
                <a:gridCol w="1867092"/>
                <a:gridCol w="1503466"/>
                <a:gridCol w="1367386"/>
                <a:gridCol w="1658517"/>
              </a:tblGrid>
              <a:tr h="732177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Dec -12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March-13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Dec-13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Growth </a:t>
                      </a:r>
                    </a:p>
                    <a:p>
                      <a:pPr algn="ctr"/>
                      <a:r>
                        <a:rPr lang="en-US" sz="2000" dirty="0" smtClean="0"/>
                        <a:t> Y-o-Y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9765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Agriculture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2573" marR="92573" marT="45698" marB="45698" anchor="ctr"/>
                </a:tc>
                <a:tc>
                  <a:txBody>
                    <a:bodyPr/>
                    <a:lstStyle/>
                    <a:p>
                      <a:pPr lvl="1" algn="r" rtl="0" fontAlgn="t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24,949</a:t>
                      </a:r>
                    </a:p>
                  </a:txBody>
                  <a:tcPr marL="0" marT="9524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 smtClean="0"/>
                        <a:t>27,041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32,387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29.81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</a:tr>
              <a:tr h="1007496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MSME  (Priority &amp; Non Priority)                        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2573" marR="92573" marT="45698" marB="45698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32,561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/>
                        <a:t>37,230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39,735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22.03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</a:tr>
              <a:tr h="681396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Retail   Credit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2573" marR="92573" marT="45698" marB="45698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20,914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R="182880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/>
                        <a:t>22,350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25,527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22.06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</a:tr>
              <a:tr h="754864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Corporate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2573" marR="92573" marT="45698" marB="45698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110,556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R="18288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 smtClean="0"/>
                        <a:t>117,415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137,754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24.60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61751">
                <a:tc>
                  <a:txBody>
                    <a:bodyPr/>
                    <a:lstStyle/>
                    <a:p>
                      <a:r>
                        <a:rPr lang="en-US" sz="2000" b="1" kern="1200" dirty="0" smtClean="0"/>
                        <a:t>Total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2573" marR="92573" marT="45698" marB="45698" anchor="ctr"/>
                </a:tc>
                <a:tc>
                  <a:txBody>
                    <a:bodyPr/>
                    <a:lstStyle/>
                    <a:p>
                      <a:pPr lvl="1" algn="r" rtl="0" fontAlgn="t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188,980</a:t>
                      </a:r>
                    </a:p>
                  </a:txBody>
                  <a:tcPr marR="182880" marT="9524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1" kern="1200" dirty="0" smtClean="0"/>
                        <a:t>204,036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235,403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24.57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61751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Total Export Credit 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2573" marR="92573" marT="45698" marB="45698" anchor="ctr"/>
                </a:tc>
                <a:tc>
                  <a:txBody>
                    <a:bodyPr/>
                    <a:lstStyle/>
                    <a:p>
                      <a:pPr lvl="1" algn="r" rtl="0" fontAlgn="t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8,813</a:t>
                      </a:r>
                    </a:p>
                  </a:txBody>
                  <a:tcPr marR="182880" marT="9524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9,531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10,498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4800" y="619125"/>
            <a:ext cx="51054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Key Sectors (Domestic Credit)</a:t>
            </a:r>
          </a:p>
        </p:txBody>
      </p:sp>
    </p:spTree>
    <p:extLst>
      <p:ext uri="{BB962C8B-B14F-4D97-AF65-F5344CB8AC3E}">
        <p14:creationId xmlns:p14="http://schemas.microsoft.com/office/powerpoint/2010/main" val="3608430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2925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30968" y="1295400"/>
            <a:ext cx="11692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600" dirty="0">
                <a:latin typeface="Rupee Foradian" pitchFamily="34" charset="0"/>
              </a:rPr>
              <a:t>`</a:t>
            </a:r>
            <a:r>
              <a:rPr lang="en-US" sz="1600" dirty="0">
                <a:latin typeface="Calibri" pitchFamily="34" charset="0"/>
              </a:rPr>
              <a:t> in </a:t>
            </a:r>
            <a:r>
              <a:rPr lang="en-US" sz="1600" dirty="0" smtClean="0">
                <a:latin typeface="Calibri" pitchFamily="34" charset="0"/>
              </a:rPr>
              <a:t>Crore)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762000"/>
            <a:ext cx="2895600" cy="7524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Priority Sector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794151"/>
              </p:ext>
            </p:extLst>
          </p:nvPr>
        </p:nvGraphicFramePr>
        <p:xfrm>
          <a:off x="163513" y="1775080"/>
          <a:ext cx="8816975" cy="4473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11829"/>
                <a:gridCol w="1299174"/>
                <a:gridCol w="1331123"/>
                <a:gridCol w="1535327"/>
                <a:gridCol w="1395804"/>
                <a:gridCol w="1143718"/>
              </a:tblGrid>
              <a:tr h="76200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Industry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Dec-12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Mar-13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Dec-13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Growth </a:t>
                      </a:r>
                    </a:p>
                    <a:p>
                      <a:pPr algn="ctr"/>
                      <a:r>
                        <a:rPr lang="en-US" sz="2000" dirty="0" smtClean="0"/>
                        <a:t> Y-o-Y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%age to ANBC</a:t>
                      </a: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468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Agriculture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24,949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27,041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32,387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15.97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</a:tr>
              <a:tr h="5051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MSE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25,867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28,913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30,878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95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Housing Loan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6,080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6,790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7,230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02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Educational Loan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2,428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2,329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2,559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05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Others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892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 Priority Sector  Advances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59,707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65,518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73,397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36.19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37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3" y="457200"/>
            <a:ext cx="1019898" cy="46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60444" y="999952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145502"/>
              </p:ext>
            </p:extLst>
          </p:nvPr>
        </p:nvGraphicFramePr>
        <p:xfrm>
          <a:off x="228599" y="1429521"/>
          <a:ext cx="8639902" cy="48237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1713"/>
                <a:gridCol w="1287071"/>
                <a:gridCol w="1287071"/>
                <a:gridCol w="1381349"/>
                <a:gridCol w="1242715"/>
                <a:gridCol w="1519983"/>
              </a:tblGrid>
              <a:tr h="1142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Particulars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Dec-12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March-13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Dec-13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% Y-o-Y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%age to Domestic Credit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0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Home Loan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9,557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10,267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12,072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5.13</a:t>
                      </a:r>
                    </a:p>
                  </a:txBody>
                  <a:tcPr marL="9525" marR="171450" marT="9525" marB="0" anchor="ctr"/>
                </a:tc>
              </a:tr>
              <a:tr h="4979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Mortgage Loan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1,707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2,008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2,570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1.09</a:t>
                      </a:r>
                    </a:p>
                  </a:txBody>
                  <a:tcPr marL="9525" marR="171450" marT="9525" marB="0" anchor="ctr"/>
                </a:tc>
              </a:tr>
              <a:tr h="4979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Auto Loan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1,939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2,037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2,283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9525" marR="171450" marT="9525" marB="0" anchor="ctr"/>
                </a:tc>
              </a:tr>
              <a:tr h="6226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 Loan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2,429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2,411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2,614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1.11</a:t>
                      </a:r>
                    </a:p>
                  </a:txBody>
                  <a:tcPr marL="9525" marR="171450" marT="9525" marB="0" anchor="ctr"/>
                </a:tc>
              </a:tr>
              <a:tr h="49793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itchFamily="34" charset="0"/>
                          <a:cs typeface="Calibri" pitchFamily="34" charset="0"/>
                        </a:rPr>
                        <a:t>Personal Loan 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727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171450" marT="9525" marB="0" anchor="ctr"/>
                </a:tc>
              </a:tr>
              <a:tr h="4979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Others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4,555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4848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5,132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2.18</a:t>
                      </a:r>
                    </a:p>
                  </a:txBody>
                  <a:tcPr marL="9525" marR="171450" marT="9525" marB="0" anchor="ctr"/>
                </a:tc>
              </a:tr>
              <a:tr h="4979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20,914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2880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</a:rPr>
                        <a:t>22,350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25,527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10.84</a:t>
                      </a:r>
                    </a:p>
                  </a:txBody>
                  <a:tcPr marL="9525" marR="171450" marT="9525" marB="0" anchor="ctr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619125"/>
            <a:ext cx="22860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Retail Credit</a:t>
            </a:r>
          </a:p>
        </p:txBody>
      </p:sp>
    </p:spTree>
    <p:extLst>
      <p:ext uri="{BB962C8B-B14F-4D97-AF65-F5344CB8AC3E}">
        <p14:creationId xmlns:p14="http://schemas.microsoft.com/office/powerpoint/2010/main" val="3834472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112830"/>
              </p:ext>
            </p:extLst>
          </p:nvPr>
        </p:nvGraphicFramePr>
        <p:xfrm>
          <a:off x="228600" y="1031323"/>
          <a:ext cx="8458200" cy="55643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41479"/>
                <a:gridCol w="981911"/>
                <a:gridCol w="906379"/>
                <a:gridCol w="906379"/>
                <a:gridCol w="830847"/>
                <a:gridCol w="1208505"/>
                <a:gridCol w="1282700"/>
              </a:tblGrid>
              <a:tr h="1130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Particulars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Dec-12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Mar-13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Dec-13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%age</a:t>
                      </a:r>
                      <a:r>
                        <a:rPr lang="en-US" sz="160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Y-o-Y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%age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to Domestic Advances 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%age NPA 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to sector wise advances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Textiles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8,396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13.96</a:t>
                      </a:r>
                    </a:p>
                  </a:txBody>
                  <a:tcPr marL="9525" marR="9525" marT="9525" marB="0" anchor="ctr"/>
                </a:tc>
              </a:tr>
              <a:tr h="565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Chemicals </a:t>
                      </a:r>
                      <a:r>
                        <a:rPr lang="en-US" sz="1600" b="1" u="none" strike="noStrike" dirty="0">
                          <a:latin typeface="+mn-lt"/>
                          <a:cs typeface="Arial" pitchFamily="34" charset="0"/>
                        </a:rPr>
                        <a:t>&amp; Chemical products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4,931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5.11</a:t>
                      </a:r>
                    </a:p>
                  </a:txBody>
                  <a:tcPr marL="9525" marR="9525" marT="9525" marB="0" anchor="ctr"/>
                </a:tc>
              </a:tr>
              <a:tr h="565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Rubber, Plastic </a:t>
                      </a:r>
                      <a:r>
                        <a:rPr lang="en-US" sz="1600" b="1" u="none" strike="noStrike" dirty="0">
                          <a:latin typeface="+mn-lt"/>
                          <a:cs typeface="Arial" pitchFamily="34" charset="0"/>
                        </a:rPr>
                        <a:t>&amp; their products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2,498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6.85</a:t>
                      </a:r>
                    </a:p>
                  </a:txBody>
                  <a:tcPr marL="9525" marR="9525" marT="9525" marB="0" anchor="ctr"/>
                </a:tc>
              </a:tr>
              <a:tr h="565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Basic </a:t>
                      </a:r>
                      <a:r>
                        <a:rPr lang="en-US" sz="1600" b="1" u="none" strike="noStrike" dirty="0">
                          <a:latin typeface="+mn-lt"/>
                          <a:cs typeface="Arial" pitchFamily="34" charset="0"/>
                        </a:rPr>
                        <a:t>metal &amp; metal products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13,324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9.17</a:t>
                      </a:r>
                    </a:p>
                  </a:txBody>
                  <a:tcPr marL="9525" marR="9525" marT="9525" marB="0" anchor="ctr"/>
                </a:tc>
              </a:tr>
              <a:tr h="65766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Vehicles, vehicle </a:t>
                      </a:r>
                      <a:r>
                        <a:rPr lang="en-US" sz="1600" b="1" u="none" strike="noStrike" dirty="0">
                          <a:latin typeface="+mn-lt"/>
                          <a:cs typeface="Arial" pitchFamily="34" charset="0"/>
                        </a:rPr>
                        <a:t>parts &amp; Transport </a:t>
                      </a:r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   equipment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2,114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6.58</a:t>
                      </a:r>
                    </a:p>
                  </a:txBody>
                  <a:tcPr marL="9525" marR="9525" marT="9525" marB="0" anchor="ctr"/>
                </a:tc>
              </a:tr>
              <a:tr h="32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Gems </a:t>
                      </a:r>
                      <a:r>
                        <a:rPr lang="en-US" sz="1600" b="1" u="none" strike="noStrike" dirty="0">
                          <a:latin typeface="+mn-lt"/>
                          <a:cs typeface="Arial" pitchFamily="34" charset="0"/>
                        </a:rPr>
                        <a:t>&amp; Jewellery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4,532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6.31</a:t>
                      </a:r>
                    </a:p>
                  </a:txBody>
                  <a:tcPr marL="9525" marR="9525" marT="9525" marB="0" anchor="ctr"/>
                </a:tc>
              </a:tr>
              <a:tr h="32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Construction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1,482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1.58</a:t>
                      </a:r>
                    </a:p>
                  </a:txBody>
                  <a:tcPr marL="9525" marR="9525" marT="9525" marB="0" anchor="ctr"/>
                </a:tc>
              </a:tr>
              <a:tr h="32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Infrastructure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31,509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33,495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1.34</a:t>
                      </a:r>
                    </a:p>
                  </a:txBody>
                  <a:tcPr marL="9525" marR="9525" marT="9525" marB="0" anchor="ctr"/>
                </a:tc>
              </a:tr>
              <a:tr h="32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latin typeface="+mn-lt"/>
                          <a:cs typeface="Arial" pitchFamily="34" charset="0"/>
                        </a:rPr>
                        <a:t>Other  Industries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22,023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6.54</a:t>
                      </a:r>
                    </a:p>
                  </a:txBody>
                  <a:tcPr marL="9525" marR="9525" marT="9525" marB="0" anchor="ctr"/>
                </a:tc>
              </a:tr>
              <a:tr h="32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90,809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95,450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1,06,025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5.53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flipH="1">
            <a:off x="8762999" y="6340477"/>
            <a:ext cx="45719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38" y="418830"/>
            <a:ext cx="916762" cy="4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747784" y="762000"/>
            <a:ext cx="12438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400" dirty="0">
                <a:latin typeface="Rupee Foradian" pitchFamily="34" charset="0"/>
              </a:rPr>
              <a:t>`</a:t>
            </a:r>
            <a:r>
              <a:rPr lang="en-US" sz="1400" dirty="0">
                <a:latin typeface="Calibri" pitchFamily="34" charset="0"/>
              </a:rPr>
              <a:t> in </a:t>
            </a:r>
            <a:r>
              <a:rPr lang="en-US" sz="1400" dirty="0" smtClean="0">
                <a:latin typeface="Calibri" pitchFamily="34" charset="0"/>
              </a:rPr>
              <a:t>Crore)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030" y="457200"/>
            <a:ext cx="629557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Key Sector- Domestic Credit- Industry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763000" y="6416675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74D366-50C9-4F8B-B1F4-C06F25AE6B2F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64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609600"/>
            <a:ext cx="64770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Advances to Infrastructure Sector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2925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47663"/>
              </p:ext>
            </p:extLst>
          </p:nvPr>
        </p:nvGraphicFramePr>
        <p:xfrm>
          <a:off x="381001" y="1609710"/>
          <a:ext cx="8458199" cy="44917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56482"/>
                <a:gridCol w="1467239"/>
                <a:gridCol w="1467239"/>
                <a:gridCol w="1467239"/>
              </a:tblGrid>
              <a:tr h="602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Particulars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Dec-12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March-13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Dec-13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5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Power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21,073</a:t>
                      </a:r>
                    </a:p>
                    <a:p>
                      <a:pPr lvl="0" algn="r" rtl="0" fontAlgn="t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(11.15%)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22,270</a:t>
                      </a:r>
                    </a:p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(10.91%)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23,681</a:t>
                      </a:r>
                    </a:p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(10.06%)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>
                    <a:noFill/>
                  </a:tcPr>
                </a:tc>
              </a:tr>
              <a:tr h="41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Out of which: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endParaRPr lang="en-US" sz="1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</a:tr>
              <a:tr h="488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          a. State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Electricity Boards (SEBs)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8,839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</a:tr>
              <a:tr h="427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          b. Others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12,234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13,273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</a:tr>
              <a:tr h="59800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Telecommunication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1,430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</a:tr>
              <a:tr h="513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Roads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&amp; Ports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6,588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7,174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</a:tr>
              <a:tr h="460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Others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2,418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</a:tr>
              <a:tr h="427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8" marR="91438" marT="45688" marB="45688" anchor="ctr"/>
                </a:tc>
                <a:tc>
                  <a:txBody>
                    <a:bodyPr/>
                    <a:lstStyle/>
                    <a:p>
                      <a:pPr lvl="0" algn="r" rtl="0" fontAlgn="t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31,509</a:t>
                      </a: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33,495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37,995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66784" y="1276350"/>
            <a:ext cx="11692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600" dirty="0">
                <a:latin typeface="Rupee Foradian" pitchFamily="34" charset="0"/>
              </a:rPr>
              <a:t>`</a:t>
            </a:r>
            <a:r>
              <a:rPr lang="en-US" sz="1600" dirty="0">
                <a:latin typeface="Calibri" pitchFamily="34" charset="0"/>
              </a:rPr>
              <a:t> in </a:t>
            </a:r>
            <a:r>
              <a:rPr lang="en-US" sz="1600" dirty="0" smtClean="0">
                <a:latin typeface="Calibri" pitchFamily="34" charset="0"/>
              </a:rPr>
              <a:t>Crore)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245423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Figures in Bracket () denote the % to domestic advances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9313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93574"/>
              </p:ext>
            </p:extLst>
          </p:nvPr>
        </p:nvGraphicFramePr>
        <p:xfrm>
          <a:off x="457200" y="1066800"/>
          <a:ext cx="8510589" cy="5379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4846"/>
                <a:gridCol w="1045160"/>
                <a:gridCol w="1194468"/>
                <a:gridCol w="1119814"/>
                <a:gridCol w="1045160"/>
                <a:gridCol w="1171141"/>
              </a:tblGrid>
              <a:tr h="47000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Domestic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9" marB="4569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Foreign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9" marB="4569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9" marB="45699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318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1</a:t>
                      </a:r>
                      <a:r>
                        <a:rPr lang="en-US" sz="1800" baseline="0" dirty="0" smtClean="0"/>
                        <a:t> Cr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 1 Cr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Amount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Amount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Amount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35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As</a:t>
                      </a:r>
                      <a:r>
                        <a:rPr lang="en-US" sz="1500" baseline="0" dirty="0" smtClean="0"/>
                        <a:t> on 31.03.2013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20625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798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21423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2429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23852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358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Additions</a:t>
                      </a:r>
                      <a:r>
                        <a:rPr lang="en-US" sz="1500" baseline="0" dirty="0" smtClean="0"/>
                        <a:t> during </a:t>
                      </a:r>
                      <a:r>
                        <a:rPr lang="en-US" sz="1500" dirty="0" smtClean="0"/>
                        <a:t>Q1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627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128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755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764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1267484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Add/Less :-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500" dirty="0" smtClean="0"/>
                        <a:t>(-)Repayment in     </a:t>
                      </a:r>
                      <a:r>
                        <a:rPr lang="en-US" sz="1500" baseline="0" dirty="0" smtClean="0"/>
                        <a:t>Restructured a/</a:t>
                      </a:r>
                      <a:r>
                        <a:rPr lang="en-US" sz="1500" baseline="0" dirty="0" err="1" smtClean="0"/>
                        <a:t>cs</a:t>
                      </a:r>
                      <a:endParaRPr lang="en-US" sz="1500" baseline="0" dirty="0" smtClean="0"/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500" dirty="0" smtClean="0"/>
                        <a:t>(+)Increase in O/S</a:t>
                      </a:r>
                      <a:r>
                        <a:rPr lang="en-US" sz="1500" baseline="0" dirty="0" smtClean="0"/>
                        <a:t> balance in Restructure a/</a:t>
                      </a:r>
                      <a:r>
                        <a:rPr lang="en-US" sz="1500" baseline="0" dirty="0" err="1" smtClean="0"/>
                        <a:t>cs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330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    645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  37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    4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</a:t>
                      </a:r>
                    </a:p>
                    <a:p>
                      <a:pPr algn="ctr"/>
                      <a:r>
                        <a:rPr lang="en-US" sz="1800" dirty="0" smtClean="0"/>
                        <a:t>     367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      649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</a:t>
                      </a:r>
                    </a:p>
                    <a:p>
                      <a:pPr algn="ctr"/>
                      <a:r>
                        <a:rPr lang="en-US" sz="1800" dirty="0" smtClean="0"/>
                        <a:t>15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280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    382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929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358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As on 30.06.2013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21566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894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22460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 2703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 25163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358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Additions</a:t>
                      </a:r>
                      <a:r>
                        <a:rPr lang="en-US" sz="1500" baseline="0" dirty="0" smtClean="0"/>
                        <a:t> during </a:t>
                      </a:r>
                      <a:r>
                        <a:rPr lang="en-US" sz="1500" dirty="0" smtClean="0"/>
                        <a:t>Q2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750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855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855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113361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Add/Less :-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500" dirty="0" smtClean="0"/>
                        <a:t>(-)Closures/Repayment in     </a:t>
                      </a:r>
                      <a:r>
                        <a:rPr lang="en-US" sz="1500" baseline="0" dirty="0" smtClean="0"/>
                        <a:t>Restructured a/</a:t>
                      </a:r>
                      <a:r>
                        <a:rPr lang="en-US" sz="1500" baseline="0" dirty="0" err="1" smtClean="0"/>
                        <a:t>cs</a:t>
                      </a:r>
                      <a:endParaRPr lang="en-US" sz="1500" baseline="0" dirty="0" smtClean="0"/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500" dirty="0" smtClean="0"/>
                        <a:t>(+)Increase in O/S</a:t>
                      </a:r>
                      <a:r>
                        <a:rPr lang="en-US" sz="1500" baseline="0" dirty="0" smtClean="0"/>
                        <a:t> balance in Restructure a/</a:t>
                      </a:r>
                      <a:r>
                        <a:rPr lang="en-US" sz="1500" baseline="0" dirty="0" err="1" smtClean="0"/>
                        <a:t>cs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1318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721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37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1355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  725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104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420*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1459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1145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358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As on 30.09.2013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21721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22686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3019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25705</a:t>
                      </a:r>
                      <a:endParaRPr lang="en-US" sz="1800" dirty="0"/>
                    </a:p>
                  </a:txBody>
                  <a:tcPr marT="45699" marB="4569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81000"/>
            <a:ext cx="56388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000" b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500" dirty="0" smtClean="0"/>
              <a:t>Movement of Restructured Assets</a:t>
            </a:r>
            <a:endParaRPr lang="en-US" sz="25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609600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600" dirty="0">
                <a:latin typeface="Rupee Foradian" pitchFamily="34" charset="0"/>
              </a:rPr>
              <a:t>`</a:t>
            </a:r>
            <a:r>
              <a:rPr lang="en-US" sz="1600" dirty="0">
                <a:latin typeface="Calibri" pitchFamily="34" charset="0"/>
              </a:rPr>
              <a:t> in </a:t>
            </a:r>
            <a:r>
              <a:rPr lang="en-US" sz="1600" dirty="0" smtClean="0">
                <a:latin typeface="Calibri" pitchFamily="34" charset="0"/>
              </a:rPr>
              <a:t>Crore)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340475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74D366-50C9-4F8B-B1F4-C06F25AE6B2F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1965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8534400" cy="729456"/>
          </a:xfr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5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     Restructured Accounts (Contd..)</a:t>
            </a:r>
            <a:br>
              <a:rPr lang="en-US" sz="25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en-US" sz="2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      (Includes all facilities  of the borrowers)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36342"/>
              </p:ext>
            </p:extLst>
          </p:nvPr>
        </p:nvGraphicFramePr>
        <p:xfrm>
          <a:off x="457200" y="1767882"/>
          <a:ext cx="8510589" cy="3413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4846"/>
                <a:gridCol w="1045160"/>
                <a:gridCol w="1194468"/>
                <a:gridCol w="1119814"/>
                <a:gridCol w="1045160"/>
                <a:gridCol w="1171141"/>
              </a:tblGrid>
              <a:tr h="47000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Domestic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9" marB="4569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Foreign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9" marB="4569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9" marB="45699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318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1 Cr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 1 Cr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Amount</a:t>
                      </a:r>
                      <a:endParaRPr lang="en-US" sz="1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Amount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Amount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35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As</a:t>
                      </a:r>
                      <a:r>
                        <a:rPr lang="en-US" sz="1500" baseline="0" dirty="0" smtClean="0"/>
                        <a:t> on 30.09.2013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21721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22686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3019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25705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358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Additions</a:t>
                      </a:r>
                      <a:r>
                        <a:rPr lang="en-US" sz="1500" baseline="0" dirty="0" smtClean="0"/>
                        <a:t> during </a:t>
                      </a:r>
                      <a:r>
                        <a:rPr lang="en-US" sz="1500" dirty="0" smtClean="0"/>
                        <a:t>Q3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1029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117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1146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16616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1267484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Add/Less :-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500" dirty="0" smtClean="0"/>
                        <a:t>(-)Closures/Repayment in     </a:t>
                      </a:r>
                      <a:r>
                        <a:rPr lang="en-US" sz="1500" baseline="0" dirty="0" smtClean="0"/>
                        <a:t>Restructured a/</a:t>
                      </a:r>
                      <a:r>
                        <a:rPr lang="en-US" sz="1500" baseline="0" dirty="0" err="1" smtClean="0"/>
                        <a:t>cs</a:t>
                      </a:r>
                      <a:endParaRPr lang="en-US" sz="1500" baseline="0" dirty="0" smtClean="0"/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500" dirty="0" smtClean="0"/>
                        <a:t>(+)Increase in O/S</a:t>
                      </a:r>
                      <a:r>
                        <a:rPr lang="en-US" sz="1500" baseline="0" dirty="0" smtClean="0"/>
                        <a:t> balance in </a:t>
                      </a:r>
                      <a:r>
                        <a:rPr lang="en-US" sz="1500" baseline="0" dirty="0" err="1" smtClean="0"/>
                        <a:t>Restructureda</a:t>
                      </a:r>
                      <a:r>
                        <a:rPr lang="en-US" sz="1500" baseline="0" dirty="0" smtClean="0"/>
                        <a:t>/cs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2184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645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42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2226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652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113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2339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688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358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As on 31.12.2013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21212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1047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22259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3457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25716</a:t>
                      </a:r>
                      <a:endParaRPr lang="en-US" sz="1800" dirty="0"/>
                    </a:p>
                  </a:txBody>
                  <a:tcPr marT="45699" marB="45699"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0" y="1337846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600" dirty="0">
                <a:latin typeface="Rupee Foradian" pitchFamily="34" charset="0"/>
              </a:rPr>
              <a:t>`</a:t>
            </a:r>
            <a:r>
              <a:rPr lang="en-US" sz="1600" dirty="0">
                <a:latin typeface="Calibri" pitchFamily="34" charset="0"/>
              </a:rPr>
              <a:t> in </a:t>
            </a:r>
            <a:r>
              <a:rPr lang="en-US" sz="1600" dirty="0" smtClean="0">
                <a:latin typeface="Calibri" pitchFamily="34" charset="0"/>
              </a:rPr>
              <a:t>Crore)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324602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74D366-50C9-4F8B-B1F4-C06F25AE6B2F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3401" y="6324602"/>
            <a:ext cx="609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6" y="457202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010400" y="165729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2112" y="590550"/>
            <a:ext cx="7380288" cy="9334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Standard Restructured Advances </a:t>
            </a:r>
            <a:endParaRPr lang="en-US" sz="3000" b="1" dirty="0" smtClean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as </a:t>
            </a: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on </a:t>
            </a:r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31.12.2013 </a:t>
            </a: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as per RBI Guidelines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38120"/>
              </p:ext>
            </p:extLst>
          </p:nvPr>
        </p:nvGraphicFramePr>
        <p:xfrm>
          <a:off x="1219201" y="2057400"/>
          <a:ext cx="69341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1973489"/>
                <a:gridCol w="264931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Particulars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Dec-13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 to Advances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Domestic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14,466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6.14</a:t>
                      </a:r>
                      <a:endParaRPr lang="en-US" sz="24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Foreign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1,928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1.59</a:t>
                      </a:r>
                      <a:endParaRPr lang="en-US" sz="24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16,394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4.60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910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62000"/>
            <a:ext cx="7693025" cy="6858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eaLnBrk="1" hangingPunct="1"/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Restructured Assets (Domestic) – Quarter-wise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1643052"/>
            <a:ext cx="243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endParaRPr lang="en-US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6" y="457202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1" y="6340477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62541" y="1611868"/>
            <a:ext cx="1130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/>
                <a:ea typeface="Times New Roman"/>
                <a:cs typeface="Mangal"/>
              </a:rPr>
              <a:t>(</a:t>
            </a:r>
            <a:r>
              <a:rPr lang="en-US" sz="1600" dirty="0">
                <a:latin typeface="Rupee Foradian" pitchFamily="34" charset="0"/>
              </a:rPr>
              <a:t>`</a:t>
            </a:r>
            <a:r>
              <a:rPr lang="en-US" sz="1600" i="1" dirty="0"/>
              <a:t> </a:t>
            </a:r>
            <a:r>
              <a:rPr lang="en-US" sz="1600" dirty="0">
                <a:ea typeface="Segoe UI" pitchFamily="34" charset="0"/>
                <a:cs typeface="Segoe UI" pitchFamily="34" charset="0"/>
              </a:rPr>
              <a:t>in Crore</a:t>
            </a:r>
            <a:r>
              <a:rPr lang="en-US" sz="1600" dirty="0">
                <a:latin typeface="Times New Roman"/>
                <a:ea typeface="Times New Roman"/>
                <a:cs typeface="Mangal"/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80143"/>
              </p:ext>
            </p:extLst>
          </p:nvPr>
        </p:nvGraphicFramePr>
        <p:xfrm>
          <a:off x="533400" y="1989663"/>
          <a:ext cx="7961312" cy="364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656"/>
                <a:gridCol w="3980656"/>
              </a:tblGrid>
              <a:tr h="68580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Quarter</a:t>
                      </a:r>
                      <a:r>
                        <a:rPr lang="en-US" sz="2200" b="1" baseline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ended</a:t>
                      </a:r>
                      <a:endParaRPr lang="en-US" sz="2200" b="1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baseline="0" dirty="0" smtClean="0">
                          <a:latin typeface="+mn-lt"/>
                          <a:ea typeface="Times New Roman"/>
                          <a:cs typeface="Mangal"/>
                        </a:rPr>
                        <a:t> Amount Restructured</a:t>
                      </a:r>
                      <a:endParaRPr lang="en-US" sz="2200" b="1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2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n-lt"/>
                          <a:ea typeface="Times New Roman"/>
                          <a:cs typeface="Mangal"/>
                        </a:rPr>
                        <a:t>December,  2012</a:t>
                      </a:r>
                      <a:endParaRPr lang="en-US" sz="22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1,996.18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n-lt"/>
                          <a:ea typeface="Times New Roman"/>
                          <a:cs typeface="Mangal"/>
                        </a:rPr>
                        <a:t>March, 2013</a:t>
                      </a:r>
                      <a:endParaRPr lang="en-US" sz="22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2297.00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n-lt"/>
                          <a:ea typeface="Times New Roman"/>
                          <a:cs typeface="Mangal"/>
                        </a:rPr>
                        <a:t>June, 2013</a:t>
                      </a:r>
                      <a:endParaRPr lang="en-US" sz="22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755.18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n-lt"/>
                          <a:ea typeface="Times New Roman"/>
                          <a:cs typeface="Mangal"/>
                        </a:rPr>
                        <a:t>September, 2013</a:t>
                      </a:r>
                      <a:endParaRPr lang="en-US" sz="22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855.25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n-lt"/>
                          <a:ea typeface="Times New Roman"/>
                          <a:cs typeface="Mangal"/>
                        </a:rPr>
                        <a:t>December, 2013</a:t>
                      </a:r>
                      <a:endParaRPr lang="en-US" sz="22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1146.30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914400" y="1901802"/>
            <a:ext cx="3384467" cy="612798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82733" y="1143000"/>
            <a:ext cx="3384467" cy="612798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24400" y="1139802"/>
            <a:ext cx="3384467" cy="612798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28939"/>
              </p:ext>
            </p:extLst>
          </p:nvPr>
        </p:nvGraphicFramePr>
        <p:xfrm>
          <a:off x="1524000" y="2861807"/>
          <a:ext cx="6057900" cy="323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977"/>
                <a:gridCol w="931984"/>
                <a:gridCol w="1703939"/>
              </a:tblGrid>
              <a:tr h="445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Particulars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604" marR="90604" marT="45721" marB="45721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604" marR="90604" marT="45721" marB="45721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%age growth </a:t>
                      </a:r>
                    </a:p>
                  </a:txBody>
                  <a:tcPr marL="90604" marR="90604" marT="45721" marB="45721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377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Global Deposits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T="45701" marB="4570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/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377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Global Advances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T="45701" marB="4570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377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CASA Deposits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T="45701" marB="4570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377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Operating Profit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T="45701" marB="4570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16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Net Profit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T="45701" marB="4570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377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Net Interest Income 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T="45701" marB="4570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009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Non-Interest Income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T="45701" marB="4570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62101" y="466725"/>
            <a:ext cx="6210299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HIGHLIGHTS AS ON DEC-13 (9M)</a:t>
            </a:r>
            <a:endParaRPr lang="en-US" sz="32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02" y="524050"/>
            <a:ext cx="1019898" cy="46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flipH="1" flipV="1">
            <a:off x="5334000" y="3383280"/>
            <a:ext cx="22860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flipH="1" flipV="1">
            <a:off x="5334000" y="4221480"/>
            <a:ext cx="22860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H="1" flipV="1">
            <a:off x="5334000" y="4602480"/>
            <a:ext cx="22860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flipH="1" flipV="1">
            <a:off x="5334000" y="4983480"/>
            <a:ext cx="22860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flipH="1" flipV="1">
            <a:off x="5334000" y="5410200"/>
            <a:ext cx="22860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flipH="1" flipV="1">
            <a:off x="5334000" y="3840480"/>
            <a:ext cx="22860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flipH="1" flipV="1">
            <a:off x="5334000" y="5821680"/>
            <a:ext cx="22860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1430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Gross NPA </a:t>
            </a:r>
            <a:endParaRPr lang="en-US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</a:rPr>
              <a:t>Ratio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2971800" y="1249719"/>
            <a:ext cx="228600" cy="35048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2779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2.81%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29200" y="11430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Net NPA </a:t>
            </a:r>
            <a:endParaRPr lang="en-US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</a:rPr>
              <a:t>Ratio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6858000" y="1249719"/>
            <a:ext cx="228600" cy="35048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9000" y="121103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1.75 </a:t>
            </a:r>
            <a:r>
              <a:rPr lang="en-US" b="1" dirty="0">
                <a:solidFill>
                  <a:prstClr val="black"/>
                </a:solidFill>
              </a:rPr>
              <a:t>%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866404" y="1944469"/>
            <a:ext cx="3781796" cy="646331"/>
            <a:chOff x="4419600" y="5650468"/>
            <a:chExt cx="3576119" cy="630651"/>
          </a:xfrm>
        </p:grpSpPr>
        <p:sp>
          <p:nvSpPr>
            <p:cNvPr id="59" name="Rectangle 58"/>
            <p:cNvSpPr/>
            <p:nvPr/>
          </p:nvSpPr>
          <p:spPr>
            <a:xfrm>
              <a:off x="4419600" y="5650468"/>
              <a:ext cx="2057400" cy="63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Provision </a:t>
              </a:r>
              <a:r>
                <a:rPr lang="en-US" b="1" dirty="0" smtClean="0">
                  <a:solidFill>
                    <a:prstClr val="black"/>
                  </a:solidFill>
                </a:rPr>
                <a:t>Coverage Ratio   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76519" y="5791200"/>
              <a:ext cx="1219200" cy="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63.77%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8" name="Down Arrow 67"/>
          <p:cNvSpPr/>
          <p:nvPr/>
        </p:nvSpPr>
        <p:spPr>
          <a:xfrm flipH="1" flipV="1">
            <a:off x="2992582" y="2002730"/>
            <a:ext cx="207818" cy="3594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24400" y="1905000"/>
            <a:ext cx="3384467" cy="612798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48199" y="1944469"/>
            <a:ext cx="3886203" cy="646331"/>
            <a:chOff x="4320872" y="5650468"/>
            <a:chExt cx="3674847" cy="630651"/>
          </a:xfrm>
        </p:grpSpPr>
        <p:sp>
          <p:nvSpPr>
            <p:cNvPr id="36" name="Rectangle 35"/>
            <p:cNvSpPr/>
            <p:nvPr/>
          </p:nvSpPr>
          <p:spPr>
            <a:xfrm>
              <a:off x="4320872" y="5650468"/>
              <a:ext cx="2300237" cy="630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prstClr val="black"/>
                  </a:solidFill>
                </a:rPr>
                <a:t>Standard Restructured Portfolio   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76519" y="5791200"/>
              <a:ext cx="1219200" cy="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6.14%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Down Arrow 41"/>
          <p:cNvSpPr/>
          <p:nvPr/>
        </p:nvSpPr>
        <p:spPr>
          <a:xfrm>
            <a:off x="6934200" y="2057400"/>
            <a:ext cx="228600" cy="35048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56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4" grpId="0" animBg="1"/>
      <p:bldP spid="68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7696200" cy="8382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eaLnBrk="1" hangingPunct="1"/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Segment-wise Standard Restructured Assets </a:t>
            </a:r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/>
            </a:r>
            <a:b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</a:br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as </a:t>
            </a: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on </a:t>
            </a:r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31.12.2013</a:t>
            </a:r>
            <a:endParaRPr lang="en-US" sz="30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61186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b="1" dirty="0" smtClean="0"/>
              <a:t> in </a:t>
            </a:r>
            <a:r>
              <a:rPr lang="en-US" b="1" dirty="0" err="1" smtClean="0"/>
              <a:t>Crore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6" y="457202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1" y="6340477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52958"/>
              </p:ext>
            </p:extLst>
          </p:nvPr>
        </p:nvGraphicFramePr>
        <p:xfrm>
          <a:off x="609600" y="2057400"/>
          <a:ext cx="7758124" cy="3875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600200"/>
                <a:gridCol w="1828800"/>
                <a:gridCol w="1585924"/>
              </a:tblGrid>
              <a:tr h="733905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Domestic </a:t>
                      </a:r>
                      <a:endParaRPr lang="en-US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Foreign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Global</a:t>
                      </a:r>
                      <a:endParaRPr lang="en-US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01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CDR Restructuring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Mangal"/>
                        </a:rPr>
                        <a:t>4,210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Mangal"/>
                        </a:rPr>
                        <a:t>147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Mangal"/>
                        </a:rPr>
                        <a:t>4,357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</a:tr>
              <a:tr h="901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SME Debt</a:t>
                      </a:r>
                      <a:r>
                        <a:rPr lang="en-US" sz="200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 Restructuring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Mangal"/>
                        </a:rPr>
                        <a:t>645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Mangal"/>
                        </a:rPr>
                        <a:t>-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Mangal"/>
                        </a:rPr>
                        <a:t>645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</a:tr>
              <a:tr h="814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Other Restructuring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Mangal"/>
                        </a:rPr>
                        <a:t>9,611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Mangal"/>
                        </a:rPr>
                        <a:t>1781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Mangal"/>
                        </a:rPr>
                        <a:t>11,392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</a:tr>
              <a:tr h="522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US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Mangal"/>
                        </a:rPr>
                        <a:t>14,466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Mangal"/>
                        </a:rPr>
                        <a:t>1928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Mangal"/>
                        </a:rPr>
                        <a:t>16,394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6" y="4667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2400" y="323850"/>
            <a:ext cx="7620000" cy="514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Sector wise breakup of Standard Restructured Advances (Domestic)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8504"/>
              </p:ext>
            </p:extLst>
          </p:nvPr>
        </p:nvGraphicFramePr>
        <p:xfrm>
          <a:off x="1371600" y="914400"/>
          <a:ext cx="5638800" cy="5667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788"/>
                <a:gridCol w="2462012"/>
              </a:tblGrid>
              <a:tr h="253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SECTOR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AMOUNT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5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INFRA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AVIATION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TEXTILES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STEEL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HOTELS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ENGINEERING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COMPUTER/IT RELATED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SUGAR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EDUCATION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PHARMACEUTICALS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OTHER METALS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CONSTRUCTION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50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PAPER &amp; PAPER PRODUCTION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CHEMICALS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AGRI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TRADE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AUTOMOBILES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MISC 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3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805173" y="685800"/>
            <a:ext cx="1043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400" dirty="0">
                <a:latin typeface="Rupee Foradian" pitchFamily="34" charset="0"/>
              </a:rPr>
              <a:t>`</a:t>
            </a:r>
            <a:r>
              <a:rPr lang="en-US" sz="1400" dirty="0">
                <a:latin typeface="Calibri" pitchFamily="34" charset="0"/>
              </a:rPr>
              <a:t> in </a:t>
            </a:r>
            <a:r>
              <a:rPr lang="en-US" sz="1400" dirty="0" smtClean="0">
                <a:latin typeface="Calibri" pitchFamily="34" charset="0"/>
              </a:rPr>
              <a:t>Crore)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38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667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85088" y="112395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75199"/>
              </p:ext>
            </p:extLst>
          </p:nvPr>
        </p:nvGraphicFramePr>
        <p:xfrm>
          <a:off x="228596" y="1600200"/>
          <a:ext cx="8686804" cy="434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79"/>
                <a:gridCol w="1289920"/>
                <a:gridCol w="1289920"/>
                <a:gridCol w="1229455"/>
                <a:gridCol w="1269765"/>
                <a:gridCol w="1269765"/>
              </a:tblGrid>
              <a:tr h="609600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Dec-12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Mar-13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June-13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Sep-13</a:t>
                      </a:r>
                      <a:endParaRPr lang="en-US" sz="24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Dec-13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03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Gross NPA</a:t>
                      </a:r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8,625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8,765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9,414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9,880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10,023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</a:tr>
              <a:tr h="6503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Net NPA</a:t>
                      </a:r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5,455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5,947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6,409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6,156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6,147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</a:tr>
              <a:tr h="6503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Gross</a:t>
                      </a:r>
                      <a:r>
                        <a:rPr lang="en-US" sz="2400" baseline="0" dirty="0" smtClean="0">
                          <a:latin typeface="+mn-lt"/>
                        </a:rPr>
                        <a:t> NPA %</a:t>
                      </a:r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3.08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2.99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3.04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2.93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2.81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</a:tr>
              <a:tr h="6503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Net NPA %</a:t>
                      </a:r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1.97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2.06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2.10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1.85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1.75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</a:tr>
              <a:tr h="11382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Provision Coverage Ratio %</a:t>
                      </a:r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60.74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60.92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60.97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63.29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  <a:cs typeface="Calibri" pitchFamily="34" charset="0"/>
                        </a:rPr>
                        <a:t>63.77</a:t>
                      </a:r>
                      <a:endParaRPr lang="en-US" sz="2400" dirty="0">
                        <a:latin typeface="+mn-lt"/>
                        <a:cs typeface="Calibri" pitchFamily="34" charset="0"/>
                      </a:endParaRPr>
                    </a:p>
                  </a:txBody>
                  <a:tcPr marT="45683" marB="45683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28600" y="609600"/>
            <a:ext cx="2286000" cy="523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NPA Ratios</a:t>
            </a:r>
          </a:p>
        </p:txBody>
      </p:sp>
    </p:spTree>
    <p:extLst>
      <p:ext uri="{BB962C8B-B14F-4D97-AF65-F5344CB8AC3E}">
        <p14:creationId xmlns:p14="http://schemas.microsoft.com/office/powerpoint/2010/main" val="1824109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70" y="466727"/>
            <a:ext cx="1146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772401" y="849868"/>
            <a:ext cx="1180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dirty="0">
                <a:latin typeface="Rupee Foradian" pitchFamily="34" charset="0"/>
              </a:rPr>
              <a:t>`</a:t>
            </a:r>
            <a:r>
              <a:rPr lang="en-US" sz="1600" dirty="0">
                <a:latin typeface="Calibri" pitchFamily="34" charset="0"/>
              </a:rPr>
              <a:t> in </a:t>
            </a:r>
            <a:r>
              <a:rPr lang="en-US" sz="1600" dirty="0" smtClean="0">
                <a:latin typeface="Calibri" pitchFamily="34" charset="0"/>
              </a:rPr>
              <a:t>Crore)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99" y="553998"/>
            <a:ext cx="7696201" cy="665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Movement of </a:t>
            </a:r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NPA (9 months ended)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(01.04.2013 to 31.12.2013)</a:t>
            </a:r>
            <a:endParaRPr lang="en-US" sz="24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47709"/>
              </p:ext>
            </p:extLst>
          </p:nvPr>
        </p:nvGraphicFramePr>
        <p:xfrm>
          <a:off x="234046" y="1312373"/>
          <a:ext cx="8452754" cy="4783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409"/>
                <a:gridCol w="1142766"/>
                <a:gridCol w="1066513"/>
                <a:gridCol w="1206301"/>
                <a:gridCol w="1044255"/>
                <a:gridCol w="1044255"/>
                <a:gridCol w="1044255"/>
              </a:tblGrid>
              <a:tr h="457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Dec. 2012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Dec 2013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7" marR="7227" marT="7227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36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</a:rPr>
                        <a:t>Indian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Foreign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Indian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Foreign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</a:tr>
              <a:tr h="4525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</a:rPr>
                        <a:t>Opening 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7152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8765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525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</a:rPr>
                        <a:t>Add :  Slippages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4763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594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</a:rPr>
                        <a:t>                   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11915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13968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065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</a:rPr>
                        <a:t>Less 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065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</a:rPr>
                        <a:t>Recovery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5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 smtClean="0">
                          <a:effectLst/>
                        </a:rPr>
                        <a:t>Upgradation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390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</a:rPr>
                        <a:t> Write Off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148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</a:rPr>
                        <a:t>Total reduction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390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</a:rPr>
                        <a:t>Less  URI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525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</a:rPr>
                        <a:t>Closing 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7" marR="7227" marT="722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8790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10023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43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51623"/>
            <a:ext cx="39624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000" b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Sale of Assets to </a:t>
            </a:r>
            <a:r>
              <a:rPr lang="en-US" dirty="0" smtClean="0"/>
              <a:t>ARCs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00678"/>
              </p:ext>
            </p:extLst>
          </p:nvPr>
        </p:nvGraphicFramePr>
        <p:xfrm>
          <a:off x="318655" y="1371600"/>
          <a:ext cx="8458200" cy="4408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7945"/>
                <a:gridCol w="1385455"/>
                <a:gridCol w="1524000"/>
                <a:gridCol w="1371600"/>
                <a:gridCol w="1219200"/>
              </a:tblGrid>
              <a:tr h="5478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Mar-13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Mar-14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301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Q3</a:t>
                      </a:r>
                      <a:endParaRPr lang="en-US" b="1" dirty="0"/>
                    </a:p>
                  </a:txBody>
                  <a:tcPr/>
                </a:tc>
              </a:tr>
              <a:tr h="68125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No. of Accounts Sold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2,12,342</a:t>
                      </a:r>
                      <a:endParaRPr lang="en-US" dirty="0"/>
                    </a:p>
                  </a:txBody>
                  <a:tcPr anchor="ctr"/>
                </a:tc>
              </a:tr>
              <a:tr h="64314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Aggregate</a:t>
                      </a:r>
                      <a:r>
                        <a:rPr lang="en-US" baseline="0" dirty="0" smtClean="0"/>
                        <a:t> Outstanding of Accounts sold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1744</a:t>
                      </a:r>
                      <a:endParaRPr lang="en-US" dirty="0"/>
                    </a:p>
                  </a:txBody>
                  <a:tcPr anchor="ctr"/>
                </a:tc>
              </a:tr>
              <a:tr h="643146">
                <a:tc>
                  <a:txBody>
                    <a:bodyPr/>
                    <a:lstStyle/>
                    <a:p>
                      <a:pPr algn="l"/>
                      <a:r>
                        <a:rPr lang="en-US" i="1" dirty="0" smtClean="0"/>
                        <a:t>Of which</a:t>
                      </a:r>
                      <a:r>
                        <a:rPr lang="en-US" i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    Written of Assets sold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722</a:t>
                      </a:r>
                      <a:endParaRPr lang="en-US" dirty="0"/>
                    </a:p>
                  </a:txBody>
                  <a:tcPr anchor="ctr"/>
                </a:tc>
              </a:tr>
              <a:tr h="64314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Existing</a:t>
                      </a:r>
                      <a:r>
                        <a:rPr lang="en-US" b="1" baseline="0" dirty="0" smtClean="0"/>
                        <a:t> Gross NPAs sold</a:t>
                      </a:r>
                    </a:p>
                    <a:p>
                      <a:pPr algn="ctr"/>
                      <a:r>
                        <a:rPr lang="en-US" sz="1600" b="0" i="1" baseline="0" dirty="0" smtClean="0"/>
                        <a:t>(NPAs before 31.03.13)</a:t>
                      </a:r>
                      <a:endParaRPr lang="en-US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428</a:t>
                      </a:r>
                      <a:endParaRPr lang="en-US" dirty="0"/>
                    </a:p>
                  </a:txBody>
                  <a:tcPr anchor="ctr"/>
                </a:tc>
              </a:tr>
              <a:tr h="643146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Current Year NPAs sold and adjusted from Slippages </a:t>
                      </a:r>
                    </a:p>
                    <a:p>
                      <a:pPr algn="ctr"/>
                      <a:r>
                        <a:rPr lang="en-US" sz="1600" b="0" i="1" dirty="0" smtClean="0"/>
                        <a:t>(NPAs After 01.04.13)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91400" y="914400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en-US" sz="1600" dirty="0">
                <a:solidFill>
                  <a:srgbClr val="629DD1"/>
                </a:solidFill>
                <a:latin typeface="Rupee" pitchFamily="2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Rupee Foradian" pitchFamily="34" charset="0"/>
              </a:rPr>
              <a:t>`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 in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Crore)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324602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74D366-50C9-4F8B-B1F4-C06F25AE6B2F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24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9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36602"/>
            <a:ext cx="76962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000" b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Sector-wise breakup of NPA (Domestic)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75031"/>
              </p:ext>
            </p:extLst>
          </p:nvPr>
        </p:nvGraphicFramePr>
        <p:xfrm>
          <a:off x="533400" y="1295400"/>
          <a:ext cx="8229600" cy="4634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446"/>
                <a:gridCol w="1406769"/>
                <a:gridCol w="1125416"/>
                <a:gridCol w="1336431"/>
                <a:gridCol w="1406769"/>
                <a:gridCol w="1406769"/>
              </a:tblGrid>
              <a:tr h="723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Mar-13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June-13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Sep-13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Dec-13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Dec-13 </a:t>
                      </a:r>
                    </a:p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to</a:t>
                      </a:r>
                      <a:r>
                        <a:rPr lang="en-US" sz="2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Total Advances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Agriculture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613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737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744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533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9525" marR="9525" marT="9525" marB="0" anchor="b"/>
                </a:tc>
              </a:tr>
              <a:tr h="723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Industry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4,446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4,972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5,235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5,864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</a:t>
                      </a:r>
                    </a:p>
                  </a:txBody>
                  <a:tcPr marL="9525" marR="9525" marT="9525" marB="0" anchor="b"/>
                </a:tc>
              </a:tr>
              <a:tr h="723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Services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1,848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2,230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 smtClean="0">
                          <a:effectLst/>
                        </a:rPr>
                        <a:t>2,497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2,173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9525" marR="9525" marT="9525" marB="0" anchor="b"/>
                </a:tc>
              </a:tr>
              <a:tr h="723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Retail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244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304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298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220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 </a:t>
                      </a:r>
                      <a:r>
                        <a:rPr lang="en-US" sz="2200" b="1" u="none" strike="noStrike" dirty="0" smtClean="0">
                          <a:effectLst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 smtClean="0">
                          <a:effectLst/>
                        </a:rPr>
                        <a:t>7,151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 smtClean="0">
                          <a:effectLst/>
                        </a:rPr>
                        <a:t>8,243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 smtClean="0">
                          <a:effectLst/>
                        </a:rPr>
                        <a:t>8,774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 smtClean="0">
                          <a:effectLst/>
                        </a:rPr>
                        <a:t>8,790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91400" y="914400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600" dirty="0">
                <a:latin typeface="Rupee Foradian" pitchFamily="34" charset="0"/>
              </a:rPr>
              <a:t>`</a:t>
            </a:r>
            <a:r>
              <a:rPr lang="en-US" sz="1600" dirty="0">
                <a:latin typeface="Calibri" pitchFamily="34" charset="0"/>
              </a:rPr>
              <a:t> in </a:t>
            </a:r>
            <a:r>
              <a:rPr lang="en-US" sz="1600" dirty="0" smtClean="0">
                <a:latin typeface="Calibri" pitchFamily="34" charset="0"/>
              </a:rPr>
              <a:t>Crore)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324602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74D366-50C9-4F8B-B1F4-C06F25AE6B2F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25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76962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000" b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Industry-wise breakup of NPA (Domestic)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26865"/>
              </p:ext>
            </p:extLst>
          </p:nvPr>
        </p:nvGraphicFramePr>
        <p:xfrm>
          <a:off x="533401" y="838200"/>
          <a:ext cx="8075084" cy="5807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996"/>
                <a:gridCol w="793938"/>
                <a:gridCol w="945730"/>
                <a:gridCol w="945730"/>
                <a:gridCol w="800234"/>
                <a:gridCol w="1091228"/>
                <a:gridCol w="1091228"/>
              </a:tblGrid>
              <a:tr h="694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INDUSTRY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14" marR="8614" marT="861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Mar-13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June-13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Sep-13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DEC'13 </a:t>
                      </a:r>
                    </a:p>
                  </a:txBody>
                  <a:tcPr marL="8614" marR="8614" marT="861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Dec-13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to Total NPA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4" marR="8614" marT="861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Dec-13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to Total Advances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4" marR="8614" marT="861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Mining and Quarrying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Food Processing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Beverage &amp; Tobacco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Textile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Leather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Wood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Paper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Petroleum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Chemical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Rubber Plastics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Glass &amp; Glassware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Cement &amp; Cement Products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Basic Metal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All Eng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Vehicle &amp; vehicle part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Gems &amp; Jewellry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Construction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Infrastructure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Others</a:t>
                      </a:r>
                      <a:endParaRPr lang="en-US" sz="1600" b="0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9525" marR="9525" marT="9525" marB="0" anchor="b"/>
                </a:tc>
              </a:tr>
              <a:tr h="251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effectLst/>
                        <a:latin typeface="Calibri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2.49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19800" y="609600"/>
            <a:ext cx="919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(</a:t>
            </a:r>
            <a:r>
              <a:rPr lang="en-US" sz="12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200" dirty="0">
                <a:latin typeface="Rupee Foradian" pitchFamily="34" charset="0"/>
              </a:rPr>
              <a:t>`</a:t>
            </a:r>
            <a:r>
              <a:rPr lang="en-US" sz="1200" dirty="0">
                <a:latin typeface="Calibri" pitchFamily="34" charset="0"/>
              </a:rPr>
              <a:t> in </a:t>
            </a:r>
            <a:r>
              <a:rPr lang="en-US" sz="1200" dirty="0" smtClean="0">
                <a:latin typeface="Calibri" pitchFamily="34" charset="0"/>
              </a:rPr>
              <a:t>Crore)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1" y="418328"/>
            <a:ext cx="918629" cy="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763000" y="6416675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74D366-50C9-4F8B-B1F4-C06F25AE6B2F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76962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000" b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400" dirty="0" smtClean="0"/>
              <a:t>Major Slippages during the Quarter(Domestic)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65898"/>
              </p:ext>
            </p:extLst>
          </p:nvPr>
        </p:nvGraphicFramePr>
        <p:xfrm>
          <a:off x="533401" y="838200"/>
          <a:ext cx="7619998" cy="5539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074"/>
                <a:gridCol w="1181231"/>
                <a:gridCol w="1181231"/>
                <a:gridCol w="1181231"/>
                <a:gridCol w="1181231"/>
              </a:tblGrid>
              <a:tr h="459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14" marR="8614" marT="861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 Mar-13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 June-13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 Sep-13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 Dec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4" marR="8614" marT="861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processing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Beverage &amp; Tobacco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Textile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Petroleum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Rubber Plastics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Glass &amp; Glassware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Cement &amp; Cement Products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 Metal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Engineering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Vehicle &amp; vehicle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Gems &amp; Jewellery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</a:tr>
              <a:tr h="2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086600" y="609600"/>
            <a:ext cx="919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(</a:t>
            </a:r>
            <a:r>
              <a:rPr lang="en-US" sz="12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200" dirty="0">
                <a:latin typeface="Rupee Foradian" pitchFamily="34" charset="0"/>
              </a:rPr>
              <a:t>`</a:t>
            </a:r>
            <a:r>
              <a:rPr lang="en-US" sz="1200" dirty="0">
                <a:latin typeface="Calibri" pitchFamily="34" charset="0"/>
              </a:rPr>
              <a:t> in </a:t>
            </a:r>
            <a:r>
              <a:rPr lang="en-US" sz="1200" dirty="0" smtClean="0">
                <a:latin typeface="Calibri" pitchFamily="34" charset="0"/>
              </a:rPr>
              <a:t>Crore)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1" y="418328"/>
            <a:ext cx="918629" cy="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8534400" y="6324602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74D366-50C9-4F8B-B1F4-C06F25AE6B2F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712449"/>
            <a:ext cx="4810124" cy="4699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Net Interest Income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27281"/>
              </p:ext>
            </p:extLst>
          </p:nvPr>
        </p:nvGraphicFramePr>
        <p:xfrm>
          <a:off x="228600" y="1358307"/>
          <a:ext cx="8686800" cy="519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733"/>
                <a:gridCol w="922492"/>
                <a:gridCol w="1076241"/>
                <a:gridCol w="1306865"/>
                <a:gridCol w="1153115"/>
                <a:gridCol w="1153115"/>
                <a:gridCol w="1076239"/>
              </a:tblGrid>
              <a:tr h="25238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/>
                        <a:t>Particulars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/>
                        <a:t>Quarter ended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Variation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Y-o-Y %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/>
                        <a:t>Nine Months ended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Variation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Y-o-Y %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4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chemeClr val="bg1"/>
                          </a:solidFill>
                        </a:rPr>
                        <a:t>Dec-12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chemeClr val="bg1"/>
                          </a:solidFill>
                        </a:rPr>
                        <a:t>Dec-13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chemeClr val="bg1"/>
                          </a:solidFill>
                        </a:rPr>
                        <a:t>Dec-12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chemeClr val="bg1"/>
                          </a:solidFill>
                        </a:rPr>
                        <a:t>Dec-13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Interest Income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8,023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9769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23,737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27,550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16.06</a:t>
                      </a:r>
                    </a:p>
                  </a:txBody>
                  <a:tcPr marL="9525" marR="9525" marT="9525" marB="0" anchor="ctr"/>
                </a:tc>
              </a:tr>
              <a:tr h="3988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700" u="none" strike="noStrike" dirty="0"/>
                        <a:t>a. From Advances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5,791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7017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17,213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19,839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15.26</a:t>
                      </a:r>
                    </a:p>
                  </a:txBody>
                  <a:tcPr marL="9525" marR="9525" marT="9525" marB="0" anchor="ctr"/>
                </a:tc>
              </a:tr>
              <a:tr h="49104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700" u="none" strike="noStrike" dirty="0"/>
                        <a:t>b. From Investments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1,809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2207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5,541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6,220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12.25</a:t>
                      </a:r>
                    </a:p>
                  </a:txBody>
                  <a:tcPr marL="9525" marR="9525" marT="9525" marB="0" anchor="ctr"/>
                </a:tc>
              </a:tr>
              <a:tr h="49104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700" u="none" strike="noStrike" dirty="0"/>
                        <a:t>c. Other </a:t>
                      </a:r>
                      <a:r>
                        <a:rPr lang="en-US" sz="1700" u="none" strike="noStrike" dirty="0" smtClean="0"/>
                        <a:t>Interest </a:t>
                      </a:r>
                      <a:r>
                        <a:rPr lang="en-US" sz="1700" u="none" strike="noStrike" dirty="0"/>
                        <a:t>Income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423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1,491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51.68</a:t>
                      </a:r>
                    </a:p>
                  </a:txBody>
                  <a:tcPr marL="9525" marR="9525" marT="9525" marB="0" anchor="ctr"/>
                </a:tc>
              </a:tr>
              <a:tr h="398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Interest Expended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5,714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7050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17,189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19,767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15.00</a:t>
                      </a:r>
                    </a:p>
                  </a:txBody>
                  <a:tcPr marL="9525" marR="9525" marT="9525" marB="0" anchor="ctr"/>
                </a:tc>
              </a:tr>
              <a:tr h="42024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700" u="none" strike="noStrike" dirty="0"/>
                        <a:t>a. On Deposits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5,085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6089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15,115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17,455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15.48</a:t>
                      </a:r>
                    </a:p>
                  </a:txBody>
                  <a:tcPr marL="9525" marR="9525" marT="9525" marB="0" anchor="ctr"/>
                </a:tc>
              </a:tr>
              <a:tr h="39886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700" u="none" strike="noStrike" dirty="0"/>
                        <a:t>b. On Borrowings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1,205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1,260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4.56</a:t>
                      </a:r>
                    </a:p>
                  </a:txBody>
                  <a:tcPr marL="9525" marR="9525" marT="9525" marB="0" anchor="ctr"/>
                </a:tc>
              </a:tr>
              <a:tr h="49104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700" u="none" strike="noStrike" dirty="0"/>
                        <a:t>c. Subordinated Bonds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10.36</a:t>
                      </a:r>
                    </a:p>
                  </a:txBody>
                  <a:tcPr marL="9525" marR="9525" marT="9525" marB="0" anchor="ctr"/>
                </a:tc>
              </a:tr>
              <a:tr h="41732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700" u="none" strike="noStrike" dirty="0"/>
                        <a:t>d. Others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35.33</a:t>
                      </a:r>
                    </a:p>
                  </a:txBody>
                  <a:tcPr marL="9525" marR="9525" marT="9525" marB="0" anchor="ctr"/>
                </a:tc>
              </a:tr>
              <a:tr h="373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smtClean="0"/>
                        <a:t>Net Interest</a:t>
                      </a:r>
                      <a:r>
                        <a:rPr lang="en-US" sz="1700" u="none" strike="noStrike" baseline="0" dirty="0" smtClean="0"/>
                        <a:t> Income</a:t>
                      </a:r>
                      <a:endParaRPr lang="en-US" sz="17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2,308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2719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6,548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7,783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18.86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7221" name="Rectangle 3"/>
          <p:cNvSpPr>
            <a:spLocks noChangeArrowheads="1"/>
          </p:cNvSpPr>
          <p:nvPr/>
        </p:nvSpPr>
        <p:spPr bwMode="auto">
          <a:xfrm>
            <a:off x="7467600" y="948514"/>
            <a:ext cx="1255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Rupee" pitchFamily="2" charset="0"/>
              </a:rPr>
              <a:t>(</a:t>
            </a:r>
            <a:r>
              <a:rPr lang="en-US" dirty="0" smtClean="0">
                <a:latin typeface="Rupee Foradian" pitchFamily="34" charset="0"/>
              </a:rPr>
              <a:t>`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dirty="0" smtClean="0">
                <a:latin typeface="Calibri" pitchFamily="34" charset="0"/>
              </a:rPr>
              <a:t>in Crore)</a:t>
            </a: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15" y="450512"/>
            <a:ext cx="1088655" cy="49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2752" y="6400800"/>
            <a:ext cx="609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1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28600" y="544286"/>
            <a:ext cx="5410200" cy="8273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Non Interest Income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30132"/>
              </p:ext>
            </p:extLst>
          </p:nvPr>
        </p:nvGraphicFramePr>
        <p:xfrm>
          <a:off x="304800" y="1600197"/>
          <a:ext cx="8442329" cy="472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262"/>
                <a:gridCol w="858432"/>
                <a:gridCol w="858432"/>
                <a:gridCol w="1169224"/>
                <a:gridCol w="966115"/>
                <a:gridCol w="1040432"/>
                <a:gridCol w="1040432"/>
              </a:tblGrid>
              <a:tr h="7297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/>
                        <a:t>Particulars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/>
                        <a:t>Quarter ended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Variation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Y-o-Y 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/>
                        <a:t>Nine Months ended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Variation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Y-o-Y 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chemeClr val="tx1"/>
                          </a:solidFill>
                        </a:rPr>
                        <a:t>Dec-12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chemeClr val="tx1"/>
                          </a:solidFill>
                        </a:rPr>
                        <a:t>Dec-13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/>
                        <a:t>Dec-12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/>
                        <a:t>Dec-13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7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 smtClean="0"/>
                        <a:t> </a:t>
                      </a:r>
                      <a:r>
                        <a:rPr lang="en-US" sz="1600" u="none" strike="noStrike" dirty="0"/>
                        <a:t>Commission, </a:t>
                      </a:r>
                      <a:r>
                        <a:rPr lang="en-US" sz="1600" u="none" strike="noStrike" dirty="0" smtClean="0"/>
                        <a:t>Exchange </a:t>
                      </a:r>
                      <a:r>
                        <a:rPr lang="en-US" sz="1600" u="none" strike="noStrike" dirty="0"/>
                        <a:t>&amp; </a:t>
                      </a:r>
                      <a:r>
                        <a:rPr lang="en-US" sz="1600" u="none" strike="noStrike" dirty="0" smtClean="0"/>
                        <a:t>Brokerage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293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883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1019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15.40</a:t>
                      </a:r>
                    </a:p>
                  </a:txBody>
                  <a:tcPr marL="9525" marR="9525" marT="9525" marB="0" anchor="ctr"/>
                </a:tc>
              </a:tr>
              <a:tr h="56588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 smtClean="0"/>
                        <a:t> </a:t>
                      </a:r>
                      <a:r>
                        <a:rPr lang="en-US" sz="1600" u="none" strike="noStrike" dirty="0"/>
                        <a:t>Profit from Sale of Investments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86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47.67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712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145.52</a:t>
                      </a:r>
                    </a:p>
                  </a:txBody>
                  <a:tcPr marL="9525" marR="9525" marT="9525" marB="0" anchor="ctr"/>
                </a:tc>
              </a:tr>
              <a:tr h="547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 smtClean="0"/>
                        <a:t>Profit </a:t>
                      </a:r>
                      <a:r>
                        <a:rPr lang="en-US" sz="1600" u="none" strike="noStrike" dirty="0"/>
                        <a:t>from </a:t>
                      </a:r>
                      <a:r>
                        <a:rPr lang="en-US" sz="1600" u="none" strike="noStrike" dirty="0" smtClean="0"/>
                        <a:t>Exchange </a:t>
                      </a:r>
                      <a:r>
                        <a:rPr lang="en-US" sz="1600" u="none" strike="noStrike" dirty="0"/>
                        <a:t>Transactions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181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459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629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37.04</a:t>
                      </a:r>
                    </a:p>
                  </a:txBody>
                  <a:tcPr marL="9525" marR="9525" marT="9525" marB="0" anchor="ctr"/>
                </a:tc>
              </a:tr>
              <a:tr h="547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 smtClean="0"/>
                        <a:t>Recovery </a:t>
                      </a:r>
                      <a:r>
                        <a:rPr lang="en-US" sz="1600" u="none" strike="noStrike" dirty="0"/>
                        <a:t>In W/o accounts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246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226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-8.13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649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592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-8.78</a:t>
                      </a:r>
                    </a:p>
                  </a:txBody>
                  <a:tcPr marL="9525" marR="9525" marT="9525" marB="0" anchor="ctr"/>
                </a:tc>
              </a:tr>
              <a:tr h="547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 smtClean="0"/>
                        <a:t>Other </a:t>
                      </a:r>
                      <a:r>
                        <a:rPr lang="en-US" sz="1600" u="none" strike="noStrike" dirty="0"/>
                        <a:t>Non Interest Income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131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39.69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391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426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8.95</a:t>
                      </a:r>
                    </a:p>
                  </a:txBody>
                  <a:tcPr marL="9525" marR="9525" marT="9525" marB="0" anchor="ctr"/>
                </a:tc>
              </a:tr>
              <a:tr h="547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u="none" strike="noStrike" dirty="0" smtClean="0"/>
                        <a:t>Total Non Interest Income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937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1097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310" marR="931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2,672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3378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26.42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8221" name="Rectangle 3"/>
          <p:cNvSpPr>
            <a:spLocks noChangeArrowheads="1"/>
          </p:cNvSpPr>
          <p:nvPr/>
        </p:nvSpPr>
        <p:spPr bwMode="auto">
          <a:xfrm>
            <a:off x="7485445" y="1219200"/>
            <a:ext cx="1201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600" dirty="0">
                <a:latin typeface="Rupee Foradian" pitchFamily="34" charset="0"/>
              </a:rPr>
              <a:t>(` 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in Crore)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57200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3401" y="6324602"/>
            <a:ext cx="609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83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4633" y="795339"/>
            <a:ext cx="8966342" cy="5672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Global Business reached 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810,687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Crore  (YoY Growth 28.79%)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Global </a:t>
            </a: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Deposits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454140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Crore  </a:t>
            </a: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(YoY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Growth 30.08%)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Global Advances at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356547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Crore </a:t>
            </a: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(YoY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Growth 27.18%)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CASA Deposit at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101957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Crore (YoY Growth 15.90%)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Operating Profit (Q3) increased from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1856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Crore in  Dec.-12 to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2144 </a:t>
            </a:r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rore in  Dec-13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        ( YoY growth 15.52%)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Net Profit (9 months) increased from Rs.1993 Crore in Dec-12 to Rs.2172 Crore in Dec-13 (Growth 8.98%).  Net Profit for Dec-13 (Qtr) stood at Rs.586 Crore.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Gross NPA Ratio improves from 2.93 % in  Sept., 2013 to  2.81 % in Dec- 2013.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Net NPA ratio improves from  1.85 % in   Sept., 2013 to 1.75 % in  Dec- 2013.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Provision Coverage Ratio improves from 60.74% in Dec-12 and 63.29 % in  Sep-2013 to 63.77 % in  Dec-13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Standard Restructured Portfolio as  %age of Advances decreased from 6.88% in Sep-13 to 6.14% in Dec-13.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Net Interest Income (Q3)  increased from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2308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Crore in  Dec-12 to </a:t>
            </a:r>
            <a:r>
              <a:rPr lang="en-US" sz="1600" b="1" dirty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2719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Crore in Dec-13 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        (YoY Growth 17.81%)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Non Interest Income increased from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937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Crore  in  Dec-12 to </a:t>
            </a:r>
            <a:r>
              <a:rPr lang="en-US" sz="1600" b="1" dirty="0" smtClean="0">
                <a:solidFill>
                  <a:schemeClr val="tx1"/>
                </a:solidFill>
                <a:latin typeface="Rupee Foradian" pitchFamily="34" charset="0"/>
                <a:cs typeface="Arial" pitchFamily="34" charset="0"/>
              </a:rPr>
              <a:t>`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1097 </a:t>
            </a:r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rore in  Dec-13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      (YoY Growth 17.08%)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No. of Domestic branches increased from 4292 March-13 to  4522 in Dec-13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No. of ATMs increased from 2133 March-13 to  3362 in  Dec-13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sz="16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2925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" y="304800"/>
            <a:ext cx="5791200" cy="523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Business </a:t>
            </a:r>
            <a:r>
              <a:rPr lang="en-US" sz="26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Performance: Dec-2013</a:t>
            </a:r>
            <a:endParaRPr lang="en-US" sz="26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50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229" y="533400"/>
            <a:ext cx="4111171" cy="47144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Profitability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707831"/>
              </p:ext>
            </p:extLst>
          </p:nvPr>
        </p:nvGraphicFramePr>
        <p:xfrm>
          <a:off x="228600" y="1438212"/>
          <a:ext cx="8686800" cy="5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368"/>
                <a:gridCol w="977396"/>
                <a:gridCol w="1030637"/>
                <a:gridCol w="1208236"/>
                <a:gridCol w="1000273"/>
                <a:gridCol w="1104255"/>
                <a:gridCol w="1030635"/>
              </a:tblGrid>
              <a:tr h="359925">
                <a:tc rowSpan="2">
                  <a:txBody>
                    <a:bodyPr/>
                    <a:lstStyle/>
                    <a:p>
                      <a:r>
                        <a:rPr lang="en-US" sz="1600" b="1" dirty="0" smtClean="0"/>
                        <a:t>Income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Quarter ended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Variation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Y-o-Y 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Nine months ended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Variation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Y-o-Y 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21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Dec 12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9" marR="91439" marT="45710" marB="4571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             Dec 13</a:t>
                      </a:r>
                    </a:p>
                  </a:txBody>
                  <a:tcPr marL="91439" marR="91439" marT="45710" marB="4571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Dec 12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9" marR="91439" marT="45710" marB="4571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Dec 13</a:t>
                      </a:r>
                      <a:endParaRPr lang="en-US" sz="1600" b="1" dirty="0"/>
                    </a:p>
                  </a:txBody>
                  <a:tcPr marL="91439" marR="91439" marT="45710" marB="4571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1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1. Total Income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8,960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10866</a:t>
                      </a:r>
                      <a:endParaRPr lang="en-US" sz="17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26,409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latin typeface="+mn-lt"/>
                        </a:rPr>
                        <a:t>30928</a:t>
                      </a:r>
                      <a:endParaRPr lang="en-US" sz="1700" b="1" dirty="0"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17.11</a:t>
                      </a:r>
                    </a:p>
                  </a:txBody>
                  <a:tcPr marL="9525" marR="9525" marT="9525" marB="0" anchor="ctr"/>
                </a:tc>
              </a:tr>
              <a:tr h="4056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    a. Interest</a:t>
                      </a:r>
                      <a:r>
                        <a:rPr lang="en-US" sz="1600" baseline="0" dirty="0" smtClean="0"/>
                        <a:t> Income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8,023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9769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23,737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latin typeface="+mn-lt"/>
                        </a:rPr>
                        <a:t>27550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16.06</a:t>
                      </a:r>
                    </a:p>
                  </a:txBody>
                  <a:tcPr marL="9525" marR="9525" marT="9525" marB="0" anchor="ctr"/>
                </a:tc>
              </a:tr>
              <a:tr h="4056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    b. Non Interest </a:t>
                      </a:r>
                      <a:r>
                        <a:rPr lang="en-US" sz="1600" baseline="0" dirty="0" smtClean="0"/>
                        <a:t>Income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937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1097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2,672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latin typeface="+mn-lt"/>
                        </a:rPr>
                        <a:t>3378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26.42</a:t>
                      </a:r>
                    </a:p>
                  </a:txBody>
                  <a:tcPr marL="9525" marR="9525" marT="9525" marB="0" anchor="ctr"/>
                </a:tc>
              </a:tr>
              <a:tr h="5725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2. Total</a:t>
                      </a:r>
                      <a:r>
                        <a:rPr lang="en-US" sz="1600" baseline="0" dirty="0" smtClean="0"/>
                        <a:t> Expenditure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7,104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8722</a:t>
                      </a:r>
                      <a:endParaRPr lang="en-US" sz="17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21,026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latin typeface="+mn-lt"/>
                        </a:rPr>
                        <a:t>24501</a:t>
                      </a:r>
                      <a:endParaRPr lang="en-US" sz="1700" b="1" dirty="0"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16.53</a:t>
                      </a:r>
                    </a:p>
                  </a:txBody>
                  <a:tcPr marL="9525" marR="9525" marT="9525" marB="0" anchor="ctr"/>
                </a:tc>
              </a:tr>
              <a:tr h="5725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     a. Interest expended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5,714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7050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17,189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latin typeface="+mn-lt"/>
                        </a:rPr>
                        <a:t>19767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15.00</a:t>
                      </a:r>
                    </a:p>
                  </a:txBody>
                  <a:tcPr marL="9525" marR="9525" marT="9525" marB="0" anchor="ctr"/>
                </a:tc>
              </a:tr>
              <a:tr h="5725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     b. Operating</a:t>
                      </a:r>
                      <a:r>
                        <a:rPr lang="en-US" sz="1600" baseline="0" dirty="0" smtClean="0"/>
                        <a:t> Expenses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1,390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1672</a:t>
                      </a:r>
                      <a:endParaRPr lang="en-US" sz="17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3,837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latin typeface="+mn-lt"/>
                        </a:rPr>
                        <a:t>4735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23.40</a:t>
                      </a:r>
                    </a:p>
                  </a:txBody>
                  <a:tcPr marL="9525" marR="9525" marT="9525" marB="0" anchor="ctr"/>
                </a:tc>
              </a:tr>
              <a:tr h="5725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3. Operating Profit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1,856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2144</a:t>
                      </a:r>
                      <a:endParaRPr lang="en-US" sz="17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r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5,383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latin typeface="+mn-lt"/>
                        </a:rPr>
                        <a:t>6427</a:t>
                      </a:r>
                      <a:endParaRPr lang="en-US" sz="1700" b="1" dirty="0"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19.39</a:t>
                      </a:r>
                    </a:p>
                  </a:txBody>
                  <a:tcPr marL="9525" marR="9525" marT="9525" marB="0" anchor="ctr"/>
                </a:tc>
              </a:tr>
              <a:tr h="5725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4.</a:t>
                      </a:r>
                      <a:r>
                        <a:rPr lang="en-US" sz="1600" baseline="0" dirty="0" smtClean="0"/>
                        <a:t> Net Profit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/>
                </a:tc>
                <a:tc>
                  <a:txBody>
                    <a:bodyPr/>
                    <a:lstStyle/>
                    <a:p>
                      <a:pPr marL="182880" algn="r" fontAlgn="b">
                        <a:spcBef>
                          <a:spcPts val="0"/>
                        </a:spcBef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  <a:endParaRPr lang="en-US" sz="17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-27.02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880" algn="r" fontAlgn="b">
                        <a:spcBef>
                          <a:spcPts val="0"/>
                        </a:spcBef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1,993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latin typeface="+mn-lt"/>
                        </a:rPr>
                        <a:t>2172</a:t>
                      </a:r>
                      <a:endParaRPr lang="en-US" sz="1700" b="1" dirty="0"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18288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7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8.98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92" name="TextBox 6"/>
          <p:cNvSpPr txBox="1">
            <a:spLocks noChangeArrowheads="1"/>
          </p:cNvSpPr>
          <p:nvPr/>
        </p:nvSpPr>
        <p:spPr bwMode="auto">
          <a:xfrm>
            <a:off x="7543801" y="1066800"/>
            <a:ext cx="1447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Rupee Foradian" pitchFamily="34" charset="0"/>
              </a:rPr>
              <a:t>(`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in Crore)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98CA-388C-46F0-A5A5-699C6F10EB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6" y="457202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86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227444"/>
              </p:ext>
            </p:extLst>
          </p:nvPr>
        </p:nvGraphicFramePr>
        <p:xfrm>
          <a:off x="152399" y="1090491"/>
          <a:ext cx="8763002" cy="541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854"/>
                <a:gridCol w="985970"/>
                <a:gridCol w="1039678"/>
                <a:gridCol w="1218835"/>
                <a:gridCol w="1009048"/>
                <a:gridCol w="1113941"/>
                <a:gridCol w="1039676"/>
              </a:tblGrid>
              <a:tr h="316372">
                <a:tc rowSpan="3">
                  <a:txBody>
                    <a:bodyPr/>
                    <a:lstStyle/>
                    <a:p>
                      <a:r>
                        <a:rPr lang="en-US" sz="1600" b="1" dirty="0" smtClean="0"/>
                        <a:t>Income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Quarter ended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Variation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Y-o-Y 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Nine months ended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Variation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Y-o-Y 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10" marB="4571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9" marR="91439" marT="45710" marB="45710" anchor="b"/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L="91439" marR="91439" marT="45710" marB="4571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Dec 12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9" marR="91439" marT="45710" marB="45710" anchor="b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Dec 13</a:t>
                      </a:r>
                      <a:endParaRPr lang="en-US" sz="1600" b="1" dirty="0"/>
                    </a:p>
                  </a:txBody>
                  <a:tcPr marL="91439" marR="91439" marT="45710" marB="4571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Dec 12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9" marR="91439" marT="45710" marB="4571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             Dec 13</a:t>
                      </a:r>
                    </a:p>
                  </a:txBody>
                  <a:tcPr marL="91439" marR="91439" marT="45710" marB="4571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Operating Profit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2144</a:t>
                      </a:r>
                      <a:endParaRPr lang="en-US" sz="1800" b="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5,383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6427</a:t>
                      </a:r>
                      <a:endParaRPr lang="en-US" sz="1800" b="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19.39</a:t>
                      </a:r>
                    </a:p>
                  </a:txBody>
                  <a:tcPr marL="9525" marR="9525" marT="9525" marB="0" anchor="ctr"/>
                </a:tc>
              </a:tr>
              <a:tr h="345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/>
                        <a:t>Provisions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45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Provisions</a:t>
                      </a:r>
                      <a:r>
                        <a:rPr lang="en-US" sz="1800" baseline="0" dirty="0" smtClean="0"/>
                        <a:t> for Taxation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154</a:t>
                      </a:r>
                      <a:endParaRPr lang="en-US" sz="180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925</a:t>
                      </a:r>
                      <a:endParaRPr lang="en-US" sz="180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105.10</a:t>
                      </a:r>
                    </a:p>
                  </a:txBody>
                  <a:tcPr marL="9525" marR="9525" marT="9525" marB="0" anchor="ctr"/>
                </a:tc>
              </a:tr>
              <a:tr h="46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Prov. For B&amp;D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1173</a:t>
                      </a:r>
                      <a:endParaRPr lang="en-US" sz="1800" b="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98.48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2637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2836</a:t>
                      </a:r>
                      <a:endParaRPr lang="en-US" sz="1800" b="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3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Prov.</a:t>
                      </a:r>
                      <a:r>
                        <a:rPr lang="en-US" sz="1800" baseline="0" dirty="0" smtClean="0"/>
                        <a:t> For Standard Assets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122</a:t>
                      </a:r>
                      <a:endParaRPr lang="en-US" sz="180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-31.84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360</a:t>
                      </a:r>
                      <a:endParaRPr lang="en-US" sz="180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72.25</a:t>
                      </a:r>
                    </a:p>
                  </a:txBody>
                  <a:tcPr marL="9525" marR="9525" marT="9525" marB="0" anchor="ctr"/>
                </a:tc>
              </a:tr>
              <a:tr h="603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Prov. For Depreciation on Investment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-182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-91</a:t>
                      </a:r>
                      <a:endParaRPr lang="en-US" sz="180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-50.00</a:t>
                      </a:r>
                    </a:p>
                  </a:txBody>
                  <a:tcPr marL="9525" marR="9525" marT="9525" marB="0" anchor="ctr"/>
                </a:tc>
              </a:tr>
              <a:tr h="603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NPV </a:t>
                      </a:r>
                      <a:r>
                        <a:rPr lang="en-US" sz="1800" baseline="0" dirty="0" smtClean="0"/>
                        <a:t> Provisions/ </a:t>
                      </a:r>
                      <a:r>
                        <a:rPr lang="en-US" sz="1800" dirty="0" smtClean="0"/>
                        <a:t>Other Provisions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75</a:t>
                      </a:r>
                      <a:endParaRPr lang="en-US" sz="1800" b="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-40.48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225</a:t>
                      </a:r>
                      <a:endParaRPr lang="en-US" sz="1800" b="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-18.18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/>
                        <a:t>Total Provisions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1558</a:t>
                      </a:r>
                      <a:endParaRPr lang="en-US" sz="1800" b="1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3,391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4255</a:t>
                      </a:r>
                      <a:endParaRPr lang="en-US" sz="1800" b="1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25.48</a:t>
                      </a:r>
                    </a:p>
                  </a:txBody>
                  <a:tcPr marL="9525" marR="9525" marT="9525" marB="0" anchor="ctr"/>
                </a:tc>
              </a:tr>
              <a:tr h="46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/>
                        <a:t>Net Profit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T="952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586</a:t>
                      </a:r>
                      <a:endParaRPr lang="en-US" sz="1800" b="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-27.02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1,993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2172</a:t>
                      </a:r>
                      <a:endParaRPr lang="en-US" sz="1800" b="0" dirty="0"/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8.98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92" name="TextBox 6"/>
          <p:cNvSpPr txBox="1">
            <a:spLocks noChangeArrowheads="1"/>
          </p:cNvSpPr>
          <p:nvPr/>
        </p:nvSpPr>
        <p:spPr bwMode="auto">
          <a:xfrm>
            <a:off x="7772400" y="819835"/>
            <a:ext cx="14477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>
                <a:latin typeface="Rupee Foradian" pitchFamily="34" charset="0"/>
              </a:rPr>
              <a:t>(`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in Crore)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>
          <a:xfrm>
            <a:off x="8768440" y="6324602"/>
            <a:ext cx="375558" cy="365125"/>
          </a:xfrm>
        </p:spPr>
        <p:txBody>
          <a:bodyPr/>
          <a:lstStyle/>
          <a:p>
            <a:pPr>
              <a:defRPr/>
            </a:pPr>
            <a:fld id="{B67A98CA-388C-46F0-A5A5-699C6F10EB8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2608"/>
            <a:ext cx="1031358" cy="4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5171"/>
            <a:ext cx="4586514" cy="43542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Provisions</a:t>
            </a:r>
          </a:p>
        </p:txBody>
      </p:sp>
    </p:spTree>
    <p:extLst>
      <p:ext uri="{BB962C8B-B14F-4D97-AF65-F5344CB8AC3E}">
        <p14:creationId xmlns:p14="http://schemas.microsoft.com/office/powerpoint/2010/main" val="3944194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8200" y="6324602"/>
            <a:ext cx="6858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42" y="518808"/>
            <a:ext cx="1031358" cy="4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467600" y="1047690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600" dirty="0">
                <a:latin typeface="Rupee Foradian" pitchFamily="34" charset="0"/>
              </a:rPr>
              <a:t>`</a:t>
            </a:r>
            <a:r>
              <a:rPr lang="en-US" sz="1600" dirty="0">
                <a:latin typeface="Calibri" pitchFamily="34" charset="0"/>
              </a:rPr>
              <a:t> in </a:t>
            </a:r>
            <a:r>
              <a:rPr lang="en-US" sz="1600" dirty="0" smtClean="0">
                <a:latin typeface="Calibri" pitchFamily="34" charset="0"/>
              </a:rPr>
              <a:t>Crore)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87910"/>
              </p:ext>
            </p:extLst>
          </p:nvPr>
        </p:nvGraphicFramePr>
        <p:xfrm>
          <a:off x="304799" y="1465997"/>
          <a:ext cx="8458201" cy="483348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23686"/>
                <a:gridCol w="1601258"/>
                <a:gridCol w="1283834"/>
                <a:gridCol w="1208314"/>
                <a:gridCol w="1132795"/>
                <a:gridCol w="1208314"/>
              </a:tblGrid>
              <a:tr h="444362">
                <a:tc>
                  <a:txBody>
                    <a:bodyPr/>
                    <a:lstStyle/>
                    <a:p>
                      <a:endParaRPr lang="en-US" sz="19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+mn-lt"/>
                        </a:rPr>
                        <a:t>Basel</a:t>
                      </a:r>
                      <a:r>
                        <a:rPr lang="en-US" sz="1900" baseline="0" dirty="0" smtClean="0">
                          <a:latin typeface="+mn-lt"/>
                        </a:rPr>
                        <a:t> - II</a:t>
                      </a:r>
                      <a:r>
                        <a:rPr lang="en-US" sz="1900" dirty="0" smtClean="0">
                          <a:latin typeface="+mn-lt"/>
                        </a:rPr>
                        <a:t> 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0956">
                <a:tc>
                  <a:txBody>
                    <a:bodyPr/>
                    <a:lstStyle/>
                    <a:p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latin typeface="+mn-lt"/>
                        </a:rPr>
                        <a:t>Dec-12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+mn-lt"/>
                        </a:rPr>
                        <a:t>March-13</a:t>
                      </a:r>
                      <a:endParaRPr lang="en-US" sz="19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+mn-lt"/>
                        </a:rPr>
                        <a:t>June-13</a:t>
                      </a:r>
                      <a:endParaRPr lang="en-US" sz="19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+mn-lt"/>
                        </a:rPr>
                        <a:t>Sep-13</a:t>
                      </a:r>
                      <a:endParaRPr lang="en-US" sz="19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+mn-lt"/>
                        </a:rPr>
                        <a:t>Dec-13</a:t>
                      </a:r>
                      <a:endParaRPr lang="en-US" sz="19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13" marB="45713" horzOverflow="overflow"/>
                </a:tc>
              </a:tr>
              <a:tr h="3609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TIER I CAPITAL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20,246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23,018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23,035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23,040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24,045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  <a:tr h="3609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TIER II CAPITAL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7,830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7,916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7,748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9,517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9,945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  <a:tr h="3609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 CAPITAL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28,076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30,934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30,782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32,557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33,990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  <a:tr h="35601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 ASSETS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415,966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452,602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485,825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513,042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536,492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  <a:tr h="61336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RISK WEIGHTED ASSETS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265,082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280,637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288,799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299,777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318,732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  <a:tr h="3609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CRAR -  TIER I (%)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7.64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8.20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7.98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7.69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8.10*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  <a:tr h="3609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CRAR -  TIER II (%)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2.68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3.17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  <a:tr h="3609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CRAR (%)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10.59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11.02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10.66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10.86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11.22*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  <a:tr h="61336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Capital Adequacy  Basel-III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21639" marR="121639" marT="45713" marB="45713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US" sz="19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10.36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10.77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10.84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52400" y="609600"/>
            <a:ext cx="6400800" cy="561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Capital Adequacy –  Basel-II (Q-o-Q)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324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Taking into consideration profit for 9 months after adjustment of dividend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3647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66725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056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580801"/>
              </p:ext>
            </p:extLst>
          </p:nvPr>
        </p:nvGraphicFramePr>
        <p:xfrm>
          <a:off x="380998" y="985089"/>
          <a:ext cx="8040689" cy="410924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50028"/>
                <a:gridCol w="1145333"/>
                <a:gridCol w="1318541"/>
                <a:gridCol w="1188729"/>
                <a:gridCol w="1338058"/>
              </a:tblGrid>
              <a:tr h="3683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8" marB="457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Domestic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8" marB="457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Foreign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3451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Dec-12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Dec-13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Dec-12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Dec-13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/>
                </a:tc>
              </a:tr>
              <a:tr h="35298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Cost of Deposits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7.29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7.16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1.32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0.99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35298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Cost of Funds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6.89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6.70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2.18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1.73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35298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Yield on Advances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11.58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11.32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3.14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2.58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35298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Yield on Investments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7.94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8.35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5.52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3.98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359067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Yield</a:t>
                      </a:r>
                      <a:r>
                        <a:rPr lang="en-US" sz="1500" b="1" baseline="0" dirty="0" smtClean="0"/>
                        <a:t> on Funds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9.39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9.20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3.39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2.76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430880">
                <a:tc>
                  <a:txBody>
                    <a:bodyPr/>
                    <a:lstStyle/>
                    <a:p>
                      <a:r>
                        <a:rPr lang="en-US" sz="1500" b="1" baseline="0" dirty="0" smtClean="0"/>
                        <a:t>Interest Spread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2.50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2.50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1.22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1.03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344985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NIM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2.73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2.89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1.27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1.10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426033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Cost to</a:t>
                      </a:r>
                      <a:r>
                        <a:rPr lang="en-US" sz="1500" b="1" baseline="0" dirty="0" smtClean="0"/>
                        <a:t> Income Ratio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44.26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45.32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23.32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21.64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359067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Return on Assets</a:t>
                      </a:r>
                      <a:r>
                        <a:rPr lang="en-US" sz="1500" b="1" baseline="0" dirty="0" smtClean="0"/>
                        <a:t> (ROA)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0.70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0.60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0.44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0.44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399" y="304800"/>
            <a:ext cx="5156579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Cost &amp; Yield </a:t>
            </a:r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Ratios</a:t>
            </a:r>
            <a:endParaRPr lang="en-US" sz="30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66044"/>
              </p:ext>
            </p:extLst>
          </p:nvPr>
        </p:nvGraphicFramePr>
        <p:xfrm>
          <a:off x="2133600" y="5105400"/>
          <a:ext cx="5513902" cy="14034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70702"/>
                <a:gridCol w="1424659"/>
                <a:gridCol w="1318541"/>
              </a:tblGrid>
              <a:tr h="3519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8" marB="457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Dec-12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Dec-13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987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Return on Equity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13.45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12.60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33987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Book value per Share (</a:t>
                      </a:r>
                      <a:r>
                        <a:rPr lang="en-US" sz="1500" b="1" dirty="0" err="1" smtClean="0"/>
                        <a:t>Rs</a:t>
                      </a:r>
                      <a:r>
                        <a:rPr lang="en-US" sz="1500" b="1" dirty="0" smtClean="0"/>
                        <a:t>.)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361.21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378.86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  <a:tr h="33987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Earning per share (</a:t>
                      </a:r>
                      <a:r>
                        <a:rPr lang="en-US" sz="1500" b="1" dirty="0" err="1" smtClean="0"/>
                        <a:t>Rs</a:t>
                      </a:r>
                      <a:r>
                        <a:rPr lang="en-US" sz="1500" b="1" dirty="0" smtClean="0"/>
                        <a:t>.)</a:t>
                      </a:r>
                      <a:endParaRPr lang="en-US" sz="15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+mn-lt"/>
                        </a:rPr>
                        <a:t>34.73</a:t>
                      </a:r>
                      <a:endParaRPr lang="en-US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ahoma" pitchFamily="34" charset="0"/>
                        </a:rPr>
                        <a:t>36.23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T="45708" marB="45708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935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68" name="TextBox 6"/>
          <p:cNvSpPr txBox="1">
            <a:spLocks noChangeArrowheads="1"/>
          </p:cNvSpPr>
          <p:nvPr/>
        </p:nvSpPr>
        <p:spPr bwMode="auto">
          <a:xfrm>
            <a:off x="76201" y="551274"/>
            <a:ext cx="3924088" cy="5539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000" b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Investments (Domestic)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29227"/>
              </p:ext>
            </p:extLst>
          </p:nvPr>
        </p:nvGraphicFramePr>
        <p:xfrm>
          <a:off x="113729" y="1357898"/>
          <a:ext cx="8933968" cy="486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227"/>
                <a:gridCol w="1007649"/>
                <a:gridCol w="911173"/>
                <a:gridCol w="828560"/>
                <a:gridCol w="857481"/>
                <a:gridCol w="894688"/>
                <a:gridCol w="949091"/>
                <a:gridCol w="803078"/>
                <a:gridCol w="1132021"/>
              </a:tblGrid>
              <a:tr h="291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Dec- 12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Dec- 13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5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AFS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HTM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HFT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AFS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HTM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HFT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</a:tr>
              <a:tr h="562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SLR INVESTMENTS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  <a:cs typeface="Tahoma" pitchFamily="34" charset="0"/>
                        </a:rPr>
                        <a:t>13971</a:t>
                      </a:r>
                      <a:endParaRPr lang="en-US" sz="1500" b="0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57650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25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71646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12851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74632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87773</a:t>
                      </a:r>
                    </a:p>
                  </a:txBody>
                  <a:tcPr marL="9525" marR="9525" marT="9525" marB="0" anchor="ctr"/>
                </a:tc>
              </a:tr>
              <a:tr h="365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 WHICH: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n-lt"/>
                      </a:endParaRPr>
                    </a:p>
                  </a:txBody>
                  <a:tcPr marL="91447" marR="91447" marT="45709" marB="4570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0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GOVERNMENT SECURITIES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  <a:cs typeface="Tahoma" pitchFamily="34" charset="0"/>
                        </a:rPr>
                        <a:t>13971</a:t>
                      </a:r>
                      <a:endParaRPr lang="en-US" sz="1500" b="0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57482</a:t>
                      </a:r>
                      <a:endParaRPr lang="en-US" sz="1500" b="0" dirty="0"/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25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Tahoma" pitchFamily="34" charset="0"/>
                        </a:rPr>
                        <a:t>71478</a:t>
                      </a:r>
                      <a:endParaRPr lang="en-US" sz="1400" b="1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12851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74476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87617</a:t>
                      </a:r>
                    </a:p>
                  </a:txBody>
                  <a:tcPr marL="9525" marR="9525" marT="9525" marB="0" anchor="ctr"/>
                </a:tc>
              </a:tr>
              <a:tr h="808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OTHER APPROVED SECURITIES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  <a:cs typeface="Tahoma" pitchFamily="34" charset="0"/>
                        </a:rPr>
                        <a:t>-</a:t>
                      </a:r>
                      <a:endParaRPr lang="en-US" sz="1500" b="0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168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-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Tahoma" pitchFamily="34" charset="0"/>
                        </a:rPr>
                        <a:t>168</a:t>
                      </a:r>
                      <a:endParaRPr lang="en-US" sz="1400" b="1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  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-                 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156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   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156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365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 Duration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  <a:cs typeface="Tahoma" pitchFamily="34" charset="0"/>
                        </a:rPr>
                        <a:t>-</a:t>
                      </a:r>
                      <a:endParaRPr lang="en-US" sz="1500" b="0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-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-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3.60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5.07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5.81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4.85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6610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NON SLR INVESTMENTS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  <a:cs typeface="Tahoma" pitchFamily="34" charset="0"/>
                        </a:rPr>
                        <a:t>10140</a:t>
                      </a:r>
                      <a:endParaRPr lang="en-US" sz="1500" b="0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1087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1.1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Tahoma" pitchFamily="34" charset="0"/>
                        </a:rPr>
                        <a:t>11228</a:t>
                      </a:r>
                      <a:endParaRPr lang="en-US" sz="1400" b="1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14984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1146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-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16129</a:t>
                      </a:r>
                    </a:p>
                  </a:txBody>
                  <a:tcPr marL="9525" marR="9525" marT="9525" marB="0" anchor="ctr"/>
                </a:tc>
              </a:tr>
              <a:tr h="365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 Duration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  <a:cs typeface="Tahoma" pitchFamily="34" charset="0"/>
                        </a:rPr>
                        <a:t>-</a:t>
                      </a:r>
                      <a:endParaRPr lang="en-US" sz="1500" b="0" dirty="0"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-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2.35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0.49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-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 </a:t>
                      </a: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2.31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3985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TOTAL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17" marB="45717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24111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58737</a:t>
                      </a:r>
                      <a:endParaRPr lang="en-US" sz="1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82875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27834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75778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103902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888503" y="972235"/>
            <a:ext cx="11039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>
                <a:latin typeface="Calibri" pitchFamily="34" charset="0"/>
              </a:rPr>
              <a:t>(</a:t>
            </a:r>
            <a:r>
              <a:rPr lang="en-US" sz="1500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1500" dirty="0">
                <a:latin typeface="Rupee Foradian" pitchFamily="34" charset="0"/>
              </a:rPr>
              <a:t>`</a:t>
            </a:r>
            <a:r>
              <a:rPr lang="en-US" sz="1500" dirty="0">
                <a:latin typeface="Calibri" pitchFamily="34" charset="0"/>
              </a:rPr>
              <a:t> in </a:t>
            </a:r>
            <a:r>
              <a:rPr lang="en-US" sz="1500" dirty="0" smtClean="0">
                <a:latin typeface="Calibri" pitchFamily="34" charset="0"/>
              </a:rPr>
              <a:t>Crore)</a:t>
            </a:r>
            <a:endParaRPr lang="en-US" sz="1500" dirty="0">
              <a:latin typeface="Calibri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57200"/>
            <a:ext cx="1066799" cy="48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860" y="6324600"/>
            <a:ext cx="2133600" cy="365125"/>
          </a:xfrm>
        </p:spPr>
        <p:txBody>
          <a:bodyPr/>
          <a:lstStyle/>
          <a:p>
            <a:pPr algn="r">
              <a:defRPr/>
            </a:pPr>
            <a:fld id="{3674D366-50C9-4F8B-B1F4-C06F25AE6B2F}" type="slidenum">
              <a:rPr lang="en-US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95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381000"/>
            <a:ext cx="3581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Awards &amp; Accolades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02" y="457200"/>
            <a:ext cx="1019898" cy="46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79842" y="2819400"/>
            <a:ext cx="8406958" cy="667875"/>
            <a:chOff x="279842" y="1681272"/>
            <a:chExt cx="8406958" cy="611435"/>
          </a:xfrm>
        </p:grpSpPr>
        <p:sp>
          <p:nvSpPr>
            <p:cNvPr id="13" name="Rectangle 12"/>
            <p:cNvSpPr/>
            <p:nvPr/>
          </p:nvSpPr>
          <p:spPr>
            <a:xfrm>
              <a:off x="704418" y="1681272"/>
              <a:ext cx="7982382" cy="61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0000"/>
                </a:lnSpc>
              </a:pPr>
              <a:r>
                <a:rPr lang="en-US" sz="1700" dirty="0"/>
                <a:t>Bank has been awarded the ‘Outlook Money Award 2012’ for “</a:t>
              </a:r>
              <a:r>
                <a:rPr lang="en-US" sz="1700" b="1" dirty="0"/>
                <a:t>Best Education </a:t>
              </a:r>
              <a:r>
                <a:rPr lang="en-US" sz="1700" b="1" dirty="0" smtClean="0"/>
                <a:t>Loan provider</a:t>
              </a:r>
              <a:r>
                <a:rPr lang="en-US" sz="1700" dirty="0" smtClean="0"/>
                <a:t>”.</a:t>
              </a:r>
              <a:endParaRPr lang="en-US" sz="1700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42" y="1757471"/>
              <a:ext cx="35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61161" y="3599325"/>
            <a:ext cx="8578039" cy="667875"/>
            <a:chOff x="253200" y="2444318"/>
            <a:chExt cx="8578039" cy="61143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0" y="2525931"/>
              <a:ext cx="35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26324" y="2444318"/>
              <a:ext cx="8104915" cy="61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0000"/>
                </a:lnSpc>
              </a:pPr>
              <a:r>
                <a:rPr lang="en-US" sz="1700" dirty="0"/>
                <a:t>Bank has been rated by Economic Times as the “</a:t>
              </a:r>
              <a:r>
                <a:rPr lang="en-US" sz="1700" b="1" dirty="0"/>
                <a:t>Second Most Trusted Brand in India</a:t>
              </a:r>
              <a:r>
                <a:rPr lang="en-US" sz="1700" dirty="0"/>
                <a:t>” among the PSU banks.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1161" y="4361325"/>
            <a:ext cx="8578039" cy="667875"/>
            <a:chOff x="253200" y="3215522"/>
            <a:chExt cx="8578039" cy="611435"/>
          </a:xfrm>
        </p:grpSpPr>
        <p:sp>
          <p:nvSpPr>
            <p:cNvPr id="20" name="Rectangle 19"/>
            <p:cNvSpPr/>
            <p:nvPr/>
          </p:nvSpPr>
          <p:spPr>
            <a:xfrm>
              <a:off x="729439" y="3215522"/>
              <a:ext cx="8101800" cy="61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0000"/>
                </a:lnSpc>
              </a:pPr>
              <a:r>
                <a:rPr lang="en-US" sz="1700" dirty="0"/>
                <a:t>Bank has been </a:t>
              </a:r>
              <a:r>
                <a:rPr lang="en-US" sz="1700" b="1" dirty="0"/>
                <a:t>ranked Second by Ministry of MSME</a:t>
              </a:r>
              <a:r>
                <a:rPr lang="en-US" sz="1700" dirty="0"/>
                <a:t>, New Delhi based on its performance in lending to Micro Enterprises.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0" y="3302547"/>
              <a:ext cx="35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53200" y="5123325"/>
            <a:ext cx="8586000" cy="667875"/>
            <a:chOff x="253200" y="3938132"/>
            <a:chExt cx="8586000" cy="61143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0" y="4025158"/>
              <a:ext cx="35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69962" y="3938132"/>
              <a:ext cx="8069238" cy="61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0000"/>
                </a:lnSpc>
              </a:pPr>
              <a:r>
                <a:rPr lang="en-US" sz="1700" dirty="0"/>
                <a:t>Bank has received “</a:t>
              </a:r>
              <a:r>
                <a:rPr lang="en-US" sz="1700" b="1" dirty="0"/>
                <a:t>Best Banker</a:t>
              </a:r>
              <a:r>
                <a:rPr lang="en-US" sz="1700" dirty="0"/>
                <a:t>” award at the India SME excellence Awards-2013, </a:t>
              </a:r>
              <a:r>
                <a:rPr lang="en-US" sz="1700" dirty="0" smtClean="0"/>
                <a:t>for </a:t>
              </a:r>
              <a:r>
                <a:rPr lang="en-US" sz="1700" dirty="0"/>
                <a:t>exemplary contribution in Banking Sector.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46162" y="1147027"/>
            <a:ext cx="7993038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700" dirty="0"/>
              <a:t>Bank received </a:t>
            </a:r>
            <a:r>
              <a:rPr lang="en-US" sz="1700" b="1" dirty="0" smtClean="0"/>
              <a:t>MSME Excellence Award 2013 </a:t>
            </a:r>
            <a:r>
              <a:rPr lang="en-US" sz="1700" dirty="0" smtClean="0"/>
              <a:t>at the hands of Deputy Chairman, Planning Commission, Govt. of India.</a:t>
            </a:r>
            <a:endParaRPr lang="en-US" sz="17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2" y="1143000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0" y="2039475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69962" y="1981200"/>
            <a:ext cx="7993038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700" dirty="0"/>
              <a:t>Bank received </a:t>
            </a:r>
            <a:r>
              <a:rPr lang="en-US" sz="1700" b="1" dirty="0" smtClean="0"/>
              <a:t>IBA Instituted award </a:t>
            </a:r>
            <a:r>
              <a:rPr lang="en-US" sz="1700" dirty="0" smtClean="0"/>
              <a:t>at BANCON 2013 for </a:t>
            </a:r>
            <a:r>
              <a:rPr lang="en-US" sz="1700" b="1" dirty="0" smtClean="0"/>
              <a:t>Most Innovative Mass Retail Lender for underserved segments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056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06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381000"/>
            <a:ext cx="4953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Awards &amp; </a:t>
            </a:r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Accolades (cont’d)</a:t>
            </a:r>
            <a:endParaRPr lang="en-US" sz="30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02" y="457200"/>
            <a:ext cx="1019898" cy="46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447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7424" y="1245101"/>
            <a:ext cx="8654176" cy="667875"/>
            <a:chOff x="261224" y="923750"/>
            <a:chExt cx="8654176" cy="6678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24" y="1010776"/>
              <a:ext cx="35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85800" y="923750"/>
              <a:ext cx="8229600" cy="66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0000"/>
                </a:lnSpc>
              </a:pPr>
              <a:r>
                <a:rPr lang="en-US" sz="1700" dirty="0"/>
                <a:t>Bank </a:t>
              </a:r>
              <a:r>
                <a:rPr lang="en-US" sz="1700" dirty="0" smtClean="0"/>
                <a:t>received Certificate of Recognition of Unique Achievements in the area of Data Centre from </a:t>
              </a:r>
              <a:r>
                <a:rPr lang="en-US" sz="1700" b="1" dirty="0" smtClean="0"/>
                <a:t>CIO Masters for the year 2013</a:t>
              </a:r>
              <a:r>
                <a:rPr lang="en-US" sz="1700" dirty="0" smtClean="0"/>
                <a:t>..</a:t>
              </a:r>
              <a:endParaRPr lang="en-US" sz="17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6042" y="2172943"/>
            <a:ext cx="8406958" cy="955646"/>
            <a:chOff x="279842" y="1632466"/>
            <a:chExt cx="8406958" cy="955646"/>
          </a:xfrm>
        </p:grpSpPr>
        <p:sp>
          <p:nvSpPr>
            <p:cNvPr id="13" name="Rectangle 12"/>
            <p:cNvSpPr/>
            <p:nvPr/>
          </p:nvSpPr>
          <p:spPr>
            <a:xfrm>
              <a:off x="704418" y="1632466"/>
              <a:ext cx="7982382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0000"/>
                </a:lnSpc>
              </a:pPr>
              <a:r>
                <a:rPr lang="en-US" sz="1700" dirty="0" smtClean="0"/>
                <a:t>Bank received </a:t>
              </a:r>
              <a:r>
                <a:rPr lang="en-US" sz="1700" b="1" dirty="0" smtClean="0"/>
                <a:t>SKOCH Award for India’s Best Project on Innovation </a:t>
              </a:r>
              <a:r>
                <a:rPr lang="en-US" sz="1700" dirty="0" smtClean="0"/>
                <a:t>for 2013 for introducing Passbook printing Kiosk and Account Balance through a missed call to a dedicated phone number . </a:t>
              </a:r>
              <a:endParaRPr lang="en-US" sz="1700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42" y="1708666"/>
              <a:ext cx="35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37361" y="3257668"/>
            <a:ext cx="8578039" cy="955646"/>
            <a:chOff x="253200" y="2305360"/>
            <a:chExt cx="8578039" cy="95564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0" y="2386973"/>
              <a:ext cx="35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26324" y="2305360"/>
              <a:ext cx="8104915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0000"/>
                </a:lnSpc>
              </a:pPr>
              <a:r>
                <a:rPr lang="en-US" sz="1700" dirty="0"/>
                <a:t>Bank </a:t>
              </a:r>
              <a:r>
                <a:rPr lang="en-US" sz="1700" dirty="0" smtClean="0"/>
                <a:t>also received Certificate of appreciation, </a:t>
              </a:r>
              <a:r>
                <a:rPr lang="en-US" sz="1700" b="1" dirty="0" smtClean="0"/>
                <a:t>awarded by Computer Society of India for the Project – Financial Inclusion</a:t>
              </a:r>
              <a:r>
                <a:rPr lang="en-US" sz="1700" dirty="0" smtClean="0"/>
                <a:t> through Information Communication Technology (ICT) enabled solution.</a:t>
              </a: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2" y="4462714"/>
            <a:ext cx="35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46162" y="4375688"/>
            <a:ext cx="7993038" cy="65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700" dirty="0"/>
              <a:t>Bank received the Certificate of Excellence for IT Security implementation – </a:t>
            </a:r>
            <a:r>
              <a:rPr lang="en-US" sz="1700" b="1" dirty="0"/>
              <a:t>STARTOKEN</a:t>
            </a:r>
            <a:r>
              <a:rPr lang="en-US" sz="1700" dirty="0"/>
              <a:t> Next generation Two Factor Authentication, from </a:t>
            </a:r>
            <a:r>
              <a:rPr lang="en-US" sz="1700" dirty="0" err="1"/>
              <a:t>eIndia</a:t>
            </a:r>
            <a:r>
              <a:rPr lang="en-US" sz="1700" dirty="0"/>
              <a:t>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00914"/>
            <a:ext cx="35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77924" y="5181600"/>
            <a:ext cx="7985076" cy="95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en-US" sz="1700" dirty="0"/>
              <a:t>Bank’s </a:t>
            </a:r>
            <a:r>
              <a:rPr lang="en-US" sz="1700" b="1" dirty="0"/>
              <a:t>In-house Journal ‘</a:t>
            </a:r>
            <a:r>
              <a:rPr lang="en-US" sz="1700" b="1" dirty="0" err="1"/>
              <a:t>Taarangan</a:t>
            </a:r>
            <a:r>
              <a:rPr lang="en-US" sz="1700" dirty="0"/>
              <a:t>’ has been conferred with </a:t>
            </a:r>
            <a:r>
              <a:rPr lang="en-US" sz="1700" b="1" dirty="0"/>
              <a:t>award for Brand Excellence </a:t>
            </a:r>
            <a:r>
              <a:rPr lang="en-US" sz="1700" dirty="0"/>
              <a:t>by Asian Confederation of Business during 3</a:t>
            </a:r>
            <a:r>
              <a:rPr lang="en-US" sz="1700" baseline="30000" dirty="0"/>
              <a:t>rd</a:t>
            </a:r>
            <a:r>
              <a:rPr lang="en-US" sz="1700" dirty="0"/>
              <a:t> Asian Leadership Awards 2013 held at Dubai on 24</a:t>
            </a:r>
            <a:r>
              <a:rPr lang="en-US" sz="1700" baseline="30000" dirty="0"/>
              <a:t>th</a:t>
            </a:r>
            <a:r>
              <a:rPr lang="en-US" sz="1700" dirty="0"/>
              <a:t> </a:t>
            </a:r>
            <a:r>
              <a:rPr lang="en-US" sz="1700" dirty="0" err="1" smtClean="0"/>
              <a:t>Sepember</a:t>
            </a:r>
            <a:r>
              <a:rPr lang="en-US" sz="1700" dirty="0" smtClean="0"/>
              <a:t> </a:t>
            </a:r>
            <a:r>
              <a:rPr lang="en-US" sz="1700" dirty="0"/>
              <a:t>2013. </a:t>
            </a:r>
            <a:endParaRPr lang="en-US" sz="1700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07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22" y="542927"/>
            <a:ext cx="979454" cy="44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2713" y="1143000"/>
            <a:ext cx="8918575" cy="5181600"/>
          </a:xfrm>
          <a:prstGeom prst="round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3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Our Motto “PERFORM TO POTENTIAL”.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Emphasis on CASA growth.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Expansion of SME, Retail and Rural Business.</a:t>
            </a: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Focus on Credit Monitoring and Recovery in NPA.</a:t>
            </a: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Inclusive Growth through Financial Inclusion.</a:t>
            </a: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Progress on Alternate Delivery Channels for better Customer Satisfaction.</a:t>
            </a: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Focused attention on Human Resources.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185" y="549751"/>
            <a:ext cx="3581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164846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4587FA-6662-472B-8BF8-9574FFDBF4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8851" name="Picture 2" descr="http://greatcollegeadvice.com/wp-content/uploads/2012/01/thank-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9145" r="14194" b="4634"/>
          <a:stretch>
            <a:fillRect/>
          </a:stretch>
        </p:blipFill>
        <p:spPr bwMode="auto">
          <a:xfrm>
            <a:off x="2590801" y="1828800"/>
            <a:ext cx="3967163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6191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03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6" y="457202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73278"/>
              </p:ext>
            </p:extLst>
          </p:nvPr>
        </p:nvGraphicFramePr>
        <p:xfrm>
          <a:off x="228600" y="1652399"/>
          <a:ext cx="8763000" cy="44436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26458"/>
                <a:gridCol w="1272049"/>
                <a:gridCol w="1187244"/>
                <a:gridCol w="1272049"/>
                <a:gridCol w="1300316"/>
                <a:gridCol w="1300316"/>
                <a:gridCol w="904568"/>
              </a:tblGrid>
              <a:tr h="1119598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Business Mix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Dec-12</a:t>
                      </a:r>
                    </a:p>
                  </a:txBody>
                  <a:tcPr marL="91443" marR="91443"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March-13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June-13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Sep-13</a:t>
                      </a:r>
                      <a:endParaRPr lang="en-US" sz="1800" dirty="0" smtClean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Dec-13</a:t>
                      </a:r>
                      <a:endParaRPr lang="en-US" sz="1800" dirty="0" smtClean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Growth               %</a:t>
                      </a:r>
                    </a:p>
                    <a:p>
                      <a:pPr algn="ctr"/>
                      <a:r>
                        <a:rPr lang="en-US" sz="1800" dirty="0" smtClean="0"/>
                        <a:t> Y-o-Y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767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Domestic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kern="1200" dirty="0"/>
                        <a:t>457,156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kern="1200" dirty="0" smtClean="0"/>
                        <a:t>498,103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524,995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555,007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575117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25.80</a:t>
                      </a:r>
                    </a:p>
                  </a:txBody>
                  <a:tcPr marL="9525" marR="9525" marT="9525" marB="0" anchor="ctr"/>
                </a:tc>
              </a:tr>
              <a:tr h="9868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Foreign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kern="1200" dirty="0"/>
                        <a:t>172,317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kern="1200" dirty="0" smtClean="0"/>
                        <a:t>176,705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199,401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214,098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235570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36.71</a:t>
                      </a:r>
                    </a:p>
                  </a:txBody>
                  <a:tcPr marL="9525" marR="9525" marT="9525" marB="0" anchor="ctr"/>
                </a:tc>
              </a:tr>
              <a:tr h="13604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Global</a:t>
                      </a:r>
                      <a:endParaRPr lang="en-US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29" marB="45729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kern="1200" dirty="0"/>
                        <a:t>629,473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kern="1200" dirty="0" smtClean="0"/>
                        <a:t>674,808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724,396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769,105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810687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28.79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85088" y="106680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619125"/>
            <a:ext cx="57912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Business Growth- Sequential</a:t>
            </a:r>
          </a:p>
        </p:txBody>
      </p:sp>
    </p:spTree>
    <p:extLst>
      <p:ext uri="{BB962C8B-B14F-4D97-AF65-F5344CB8AC3E}">
        <p14:creationId xmlns:p14="http://schemas.microsoft.com/office/powerpoint/2010/main" val="1623509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429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80288" y="129540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22564"/>
              </p:ext>
            </p:extLst>
          </p:nvPr>
        </p:nvGraphicFramePr>
        <p:xfrm>
          <a:off x="304801" y="1767054"/>
          <a:ext cx="8471704" cy="437015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65206"/>
                <a:gridCol w="1187420"/>
                <a:gridCol w="1198057"/>
                <a:gridCol w="1097620"/>
                <a:gridCol w="1093512"/>
                <a:gridCol w="1093512"/>
                <a:gridCol w="1336377"/>
              </a:tblGrid>
              <a:tr h="895350"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Dec-12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Mar-13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June-13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Sep-13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Dec-13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Growth %</a:t>
                      </a:r>
                    </a:p>
                    <a:p>
                      <a:pPr algn="ctr"/>
                      <a:r>
                        <a:rPr lang="en-US" sz="2000" dirty="0" smtClean="0"/>
                        <a:t> Y-o-Y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597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Domestic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/>
                        <a:t>268,176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 smtClean="0"/>
                        <a:t>294,067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316,112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322,193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339714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26.68</a:t>
                      </a:r>
                    </a:p>
                  </a:txBody>
                  <a:tcPr marL="9525" marR="9525" marT="9525" marB="0" anchor="ctr"/>
                </a:tc>
              </a:tr>
              <a:tr h="10374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Foreign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/>
                        <a:t>80,941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 smtClean="0"/>
                        <a:t>87,773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98,852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110,089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114426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41.37</a:t>
                      </a:r>
                    </a:p>
                  </a:txBody>
                  <a:tcPr marL="9525" marR="9525" marT="9525" marB="0" anchor="ctr"/>
                </a:tc>
              </a:tr>
              <a:tr h="1167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Global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/>
                        <a:t>349,117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 smtClean="0"/>
                        <a:t>381,840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414,964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432,282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454140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695326"/>
            <a:ext cx="35052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Deposits- Sequential</a:t>
            </a:r>
          </a:p>
        </p:txBody>
      </p:sp>
    </p:spTree>
    <p:extLst>
      <p:ext uri="{BB962C8B-B14F-4D97-AF65-F5344CB8AC3E}">
        <p14:creationId xmlns:p14="http://schemas.microsoft.com/office/powerpoint/2010/main" val="3372727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667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086600" y="104775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88429"/>
              </p:ext>
            </p:extLst>
          </p:nvPr>
        </p:nvGraphicFramePr>
        <p:xfrm>
          <a:off x="287338" y="1392238"/>
          <a:ext cx="8420100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" name="Worksheet" r:id="rId5" imgW="5200681" imgH="1609614" progId="Excel.Sheet.8">
                  <p:embed/>
                </p:oleObj>
              </mc:Choice>
              <mc:Fallback>
                <p:oleObj name="Worksheet" r:id="rId5" imgW="5200681" imgH="1609614" progId="Excel.Sheet.8">
                  <p:embed/>
                  <p:pic>
                    <p:nvPicPr>
                      <p:cNvPr id="0" name="Picture 36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392238"/>
                        <a:ext cx="8420100" cy="2606675"/>
                      </a:xfrm>
                      <a:prstGeom prst="rect">
                        <a:avLst/>
                      </a:prstGeom>
                      <a:solidFill>
                        <a:srgbClr val="002F6A"/>
                      </a:solidFill>
                      <a:ln w="0" cmpd="dbl">
                        <a:solidFill>
                          <a:srgbClr val="A6A6A6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ded Corner 8"/>
          <p:cNvSpPr/>
          <p:nvPr/>
        </p:nvSpPr>
        <p:spPr>
          <a:xfrm>
            <a:off x="457200" y="4648200"/>
            <a:ext cx="2590800" cy="1752600"/>
          </a:xfrm>
          <a:prstGeom prst="foldedCorner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/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/>
              <a:t>Savings </a:t>
            </a:r>
            <a:r>
              <a:rPr lang="en-US" b="1" dirty="0" smtClean="0"/>
              <a:t>Deposit </a:t>
            </a:r>
            <a:endParaRPr lang="en-US" b="1" dirty="0"/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Annual Growth: </a:t>
            </a:r>
            <a:r>
              <a:rPr lang="en-US" dirty="0" smtClean="0"/>
              <a:t>14.08%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3429000" y="4648200"/>
            <a:ext cx="2542190" cy="1752600"/>
          </a:xfrm>
          <a:prstGeom prst="foldedCorner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CASA </a:t>
            </a:r>
          </a:p>
          <a:p>
            <a:pPr algn="ctr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Annual Growth</a:t>
            </a:r>
            <a:r>
              <a:rPr lang="en-US" dirty="0" smtClean="0">
                <a:solidFill>
                  <a:schemeClr val="tx1"/>
                </a:solidFill>
              </a:rPr>
              <a:t>: 15.90%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" y="533402"/>
            <a:ext cx="44577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CASA Growth- Sequential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6400800" y="4648200"/>
            <a:ext cx="2389790" cy="17526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CASA % (Aggregate Deposits)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Sep-13: 30.44%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Dec-13 : 30.99%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87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762000"/>
            <a:ext cx="36576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Bulk Deposits</a:t>
            </a:r>
            <a:endParaRPr lang="en-US" sz="30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353374"/>
              </p:ext>
            </p:extLst>
          </p:nvPr>
        </p:nvGraphicFramePr>
        <p:xfrm>
          <a:off x="609601" y="1752600"/>
          <a:ext cx="7772399" cy="413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762"/>
                <a:gridCol w="1278156"/>
                <a:gridCol w="1270813"/>
                <a:gridCol w="1313105"/>
                <a:gridCol w="1747563"/>
              </a:tblGrid>
              <a:tr h="1219199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Dec </a:t>
                      </a:r>
                      <a:r>
                        <a:rPr lang="en-US" sz="2000" dirty="0" smtClean="0"/>
                        <a:t>– 12</a:t>
                      </a: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Mar - 13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 -13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of Domestic Deposits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090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Bulk deposits 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40,968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/>
                        <a:t>27,173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19,667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5.79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  <a:tr h="10016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Certificate</a:t>
                      </a:r>
                      <a:r>
                        <a:rPr lang="en-US" sz="2000" baseline="0" dirty="0" smtClean="0"/>
                        <a:t> of Deposits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9,470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/>
                        <a:t>11,997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10,261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3.02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  <a:tr h="1001693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21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50,438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39,170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29,928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8.81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20000" y="127635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6191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94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762000"/>
            <a:ext cx="37338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FCNR &amp; NRE Deposits 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12948"/>
              </p:ext>
            </p:extLst>
          </p:nvPr>
        </p:nvGraphicFramePr>
        <p:xfrm>
          <a:off x="304800" y="1828800"/>
          <a:ext cx="8534401" cy="425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43000"/>
                <a:gridCol w="1189481"/>
                <a:gridCol w="1020569"/>
                <a:gridCol w="1040425"/>
                <a:gridCol w="1384663"/>
                <a:gridCol w="1384663"/>
              </a:tblGrid>
              <a:tr h="10287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Dec – 12</a:t>
                      </a: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Mar - 13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June-13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Sep-13</a:t>
                      </a: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Dec-13</a:t>
                      </a: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Growth %</a:t>
                      </a:r>
                    </a:p>
                    <a:p>
                      <a:pPr algn="ctr"/>
                      <a:r>
                        <a:rPr lang="en-US" sz="2000" dirty="0" smtClean="0"/>
                        <a:t> Y-o-Y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3478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FCNR (B)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5,240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5,310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6,026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10,056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17,564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235.19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  <a:tr h="5225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NRE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8,785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9,526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10,469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11,464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11,710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33.30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  <a:tr h="573141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NRE SB 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1,905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1,821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2,024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2,076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2,052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7.72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NRE TD 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6,880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7,705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8,445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9,388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9,658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40.38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  <a:tr h="8082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NRO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2565" marR="92565" marT="45716" marB="45716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1,912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1,852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1,847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1,883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1,877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-1.83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T="9525" marB="0" anchor="ctr"/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20000" y="127635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6191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14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9400" y="6324602"/>
            <a:ext cx="2133600" cy="365125"/>
          </a:xfrm>
        </p:spPr>
        <p:txBody>
          <a:bodyPr/>
          <a:lstStyle/>
          <a:p>
            <a:pPr>
              <a:defRPr/>
            </a:pPr>
            <a:fld id="{3674D366-50C9-4F8B-B1F4-C06F25AE6B2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40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42927"/>
            <a:ext cx="114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04088" y="1219200"/>
            <a:ext cx="130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Rupee" pitchFamily="2" charset="0"/>
              </a:rPr>
              <a:t> </a:t>
            </a:r>
            <a:r>
              <a:rPr lang="en-US" sz="2000" dirty="0">
                <a:latin typeface="Rupee Foradian" pitchFamily="34" charset="0"/>
              </a:rPr>
              <a:t>`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dirty="0" smtClean="0">
                <a:latin typeface="Calibri" pitchFamily="34" charset="0"/>
              </a:rPr>
              <a:t>Crore)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80769"/>
              </p:ext>
            </p:extLst>
          </p:nvPr>
        </p:nvGraphicFramePr>
        <p:xfrm>
          <a:off x="228601" y="1752600"/>
          <a:ext cx="8458201" cy="4191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73087"/>
                <a:gridCol w="1193807"/>
                <a:gridCol w="1158278"/>
                <a:gridCol w="1297958"/>
                <a:gridCol w="1060137"/>
                <a:gridCol w="1060137"/>
                <a:gridCol w="1214797"/>
              </a:tblGrid>
              <a:tr h="995563"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Dec-12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Mar-13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June-13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Sep-13</a:t>
                      </a:r>
                      <a:endParaRPr lang="en-US" sz="18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Dec-13</a:t>
                      </a:r>
                      <a:endParaRPr lang="en-US" sz="18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Growth %</a:t>
                      </a:r>
                    </a:p>
                    <a:p>
                      <a:pPr algn="ctr"/>
                      <a:r>
                        <a:rPr lang="en-US" sz="1800" dirty="0" smtClean="0"/>
                        <a:t> Y-o-Y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014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Domestic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/>
                        <a:t>188,980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 smtClean="0"/>
                        <a:t>204,036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208,883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232,815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235,403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24.57</a:t>
                      </a:r>
                    </a:p>
                  </a:txBody>
                  <a:tcPr marL="9525" marR="9525" marT="9525" marB="0" anchor="ctr"/>
                </a:tc>
              </a:tr>
              <a:tr h="9853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Foreign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/>
                        <a:t>91,376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 smtClean="0"/>
                        <a:t>88,932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100,549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104,009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121,144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32.58</a:t>
                      </a:r>
                    </a:p>
                  </a:txBody>
                  <a:tcPr marL="9525" marR="9525" marT="9525" marB="0" anchor="ctr"/>
                </a:tc>
              </a:tr>
              <a:tr h="11085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/>
                        <a:t>280,356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 smtClean="0"/>
                        <a:t>292,968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309,432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336,824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356,547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27.18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28600" y="847725"/>
            <a:ext cx="46482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Gross Advances-Sequential</a:t>
            </a:r>
          </a:p>
        </p:txBody>
      </p:sp>
    </p:spTree>
    <p:extLst>
      <p:ext uri="{BB962C8B-B14F-4D97-AF65-F5344CB8AC3E}">
        <p14:creationId xmlns:p14="http://schemas.microsoft.com/office/powerpoint/2010/main" val="1139013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PowerPoint Template">
  <a:themeElements>
    <a:clrScheme name="Custom PowerPoint Template 1">
      <a:dk1>
        <a:srgbClr val="000000"/>
      </a:dk1>
      <a:lt1>
        <a:srgbClr val="FFFFFF"/>
      </a:lt1>
      <a:dk2>
        <a:srgbClr val="FF7A00"/>
      </a:dk2>
      <a:lt2>
        <a:srgbClr val="9B9EA3"/>
      </a:lt2>
      <a:accent1>
        <a:srgbClr val="FFB772"/>
      </a:accent1>
      <a:accent2>
        <a:srgbClr val="003F8E"/>
      </a:accent2>
      <a:accent3>
        <a:srgbClr val="FFFFFF"/>
      </a:accent3>
      <a:accent4>
        <a:srgbClr val="000000"/>
      </a:accent4>
      <a:accent5>
        <a:srgbClr val="FFD8BC"/>
      </a:accent5>
      <a:accent6>
        <a:srgbClr val="003880"/>
      </a:accent6>
      <a:hlink>
        <a:srgbClr val="46A4FF"/>
      </a:hlink>
      <a:folHlink>
        <a:srgbClr val="D04223"/>
      </a:folHlink>
    </a:clrScheme>
    <a:fontScheme name="Custom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PowerPoint Template 1">
        <a:dk1>
          <a:srgbClr val="000000"/>
        </a:dk1>
        <a:lt1>
          <a:srgbClr val="FFFFFF"/>
        </a:lt1>
        <a:dk2>
          <a:srgbClr val="FF7A00"/>
        </a:dk2>
        <a:lt2>
          <a:srgbClr val="9B9EA3"/>
        </a:lt2>
        <a:accent1>
          <a:srgbClr val="FFB772"/>
        </a:accent1>
        <a:accent2>
          <a:srgbClr val="003F8E"/>
        </a:accent2>
        <a:accent3>
          <a:srgbClr val="FFFFFF"/>
        </a:accent3>
        <a:accent4>
          <a:srgbClr val="000000"/>
        </a:accent4>
        <a:accent5>
          <a:srgbClr val="FFD8BC"/>
        </a:accent5>
        <a:accent6>
          <a:srgbClr val="003880"/>
        </a:accent6>
        <a:hlink>
          <a:srgbClr val="46A4FF"/>
        </a:hlink>
        <a:folHlink>
          <a:srgbClr val="D04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8503</TotalTime>
  <Words>3047</Words>
  <Application>Microsoft Office PowerPoint</Application>
  <PresentationFormat>On-screen Show (4:3)</PresentationFormat>
  <Paragraphs>1740</Paragraphs>
  <Slides>38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1_Custom Design</vt:lpstr>
      <vt:lpstr>Custom PowerPoint Template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Restructured Accounts (Contd..)        (Includes all facilities  of the borrowers)</vt:lpstr>
      <vt:lpstr>PowerPoint Presentation</vt:lpstr>
      <vt:lpstr>Restructured Assets (Domestic) – Quarter-wise</vt:lpstr>
      <vt:lpstr>Segment-wise Standard Restructured Assets  as on 31.12.2013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Interest Income</vt:lpstr>
      <vt:lpstr>Non Interest Income </vt:lpstr>
      <vt:lpstr>Profitability</vt:lpstr>
      <vt:lpstr>Provisions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Deepesh Kumar</dc:creator>
  <cp:lastModifiedBy>Giridhar Kumar Namburi</cp:lastModifiedBy>
  <cp:revision>624</cp:revision>
  <cp:lastPrinted>2014-02-17T04:42:30Z</cp:lastPrinted>
  <dcterms:created xsi:type="dcterms:W3CDTF">2006-08-16T00:00:00Z</dcterms:created>
  <dcterms:modified xsi:type="dcterms:W3CDTF">2014-02-17T04:43:18Z</dcterms:modified>
</cp:coreProperties>
</file>